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2.xml" ContentType="application/xml"/>
  <Override PartName="/customXml/itemProps1.xml" ContentType="application/vnd.openxmlformats-officedocument.customXmlProperties+xml"/>
  <Override PartName="/customXml/_rels/item1.xml.rels" ContentType="application/vnd.openxmlformats-package.relationships+xml"/>
  <Override PartName="/customXml/_rels/item2.xml.rels" ContentType="application/vnd.openxmlformats-package.relationships+xml"/>
  <Override PartName="/customXml/_rels/item3.xml.rels" ContentType="application/vnd.openxmlformats-package.relationships+xml"/>
  <Override PartName="/customXml/item3.xml" ContentType="application/xml"/>
  <Override PartName="/customXml/itemProps2.xml" ContentType="application/vnd.openxmlformats-officedocument.customXmlProperties+xml"/>
  <Override PartName="/customXml/itemProps3.xml" ContentType="application/vnd.openxmlformats-officedocument.customXmlProperties+xml"/>
  <Override PartName="/ppt/presentation.xml" ContentType="application/vnd.openxmlformats-officedocument.presentationml.presentation.main+xml"/>
  <Override PartName="/ppt/notesMasters/notesMaster1.xml" ContentType="application/vnd.openxmlformats-officedocument.presentationml.notesMaster+xml"/>
  <Override PartName="/ppt/notesMasters/_rels/notes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notesSlides/_rels/notesSlide2.xml.rels" ContentType="application/vnd.openxmlformats-package.relationships+xml"/>
  <Override PartName="/ppt/notesSlides/_rels/notesSlide6.xml.rels" ContentType="application/vnd.openxmlformats-package.relationships+xml"/>
  <Override PartName="/ppt/notesSlides/_rels/notesSlide15.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5.xml" ContentType="application/vnd.openxmlformats-officedocument.presentationml.notesSlid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26.xml" ContentType="application/vnd.openxmlformats-officedocument.presentationml.slide+xml"/>
  <Override PartName="/ppt/slides/slide9.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23.xml" ContentType="application/vnd.openxmlformats-officedocument.presentationml.slide+xml"/>
  <Override PartName="/ppt/slides/slide6.xml" ContentType="application/vnd.openxmlformats-officedocument.presentationml.slide+xml"/>
  <Override PartName="/ppt/slides/slide24.xml" ContentType="application/vnd.openxmlformats-officedocument.presentationml.slide+xml"/>
  <Override PartName="/ppt/slides/slide7.xml" ContentType="application/vnd.openxmlformats-officedocument.presentationml.slide+xml"/>
  <Override PartName="/ppt/slides/slide2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_rels/slide9.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38.xml.rels" ContentType="application/vnd.openxmlformats-package.relationships+xml"/>
  <Override PartName="/ppt/slides/_rels/slide4.xml.rels" ContentType="application/vnd.openxmlformats-package.relationships+xml"/>
  <Override PartName="/ppt/slides/_rels/slide39.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25.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media/image59.png" ContentType="image/png"/>
  <Override PartName="/ppt/media/image3.png" ContentType="image/png"/>
  <Override PartName="/ppt/media/image28.png" ContentType="image/png"/>
  <Override PartName="/ppt/media/image1.jpeg" ContentType="image/jpeg"/>
  <Override PartName="/ppt/media/image58.png" ContentType="image/png"/>
  <Override PartName="/ppt/media/image2.png" ContentType="image/png"/>
  <Override PartName="/ppt/media/image21.png" ContentType="image/png"/>
  <Override PartName="/ppt/media/image6.jpeg" ContentType="image/jpeg"/>
  <Override PartName="/ppt/media/image70.png" ContentType="image/png"/>
  <Override PartName="/ppt/media/image4.png" ContentType="image/png"/>
  <Override PartName="/ppt/media/image71.png" ContentType="image/png"/>
  <Override PartName="/ppt/media/image5.png" ContentType="image/png"/>
  <Override PartName="/ppt/media/image62.jpeg" ContentType="image/jpe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18.png" ContentType="image/png"/>
  <Override PartName="/ppt/media/image19.png" ContentType="image/png"/>
  <Override PartName="/ppt/media/image20.png" ContentType="image/png"/>
  <Override PartName="/ppt/media/image22.png" ContentType="image/png"/>
  <Override PartName="/ppt/media/image23.png" ContentType="image/png"/>
  <Override PartName="/ppt/media/image24.png" ContentType="image/png"/>
  <Override PartName="/ppt/media/image25.png" ContentType="image/png"/>
  <Override PartName="/ppt/media/image26.png" ContentType="image/png"/>
  <Override PartName="/ppt/media/image27.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png" ContentType="image/png"/>
  <Override PartName="/ppt/media/image35.png" ContentType="image/png"/>
  <Override PartName="/ppt/media/image36.png" ContentType="image/png"/>
  <Override PartName="/ppt/media/image37.png" ContentType="image/png"/>
  <Override PartName="/ppt/media/image38.png" ContentType="image/png"/>
  <Override PartName="/ppt/media/image39.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47.png" ContentType="image/png"/>
  <Override PartName="/ppt/media/image48.png" ContentType="image/png"/>
  <Override PartName="/ppt/media/image49.png" ContentType="image/png"/>
  <Override PartName="/ppt/media/image50.png" ContentType="image/png"/>
  <Override PartName="/ppt/media/image51.png" ContentType="image/png"/>
  <Override PartName="/ppt/media/image52.png" ContentType="image/png"/>
  <Override PartName="/ppt/media/image53.png" ContentType="image/png"/>
  <Override PartName="/ppt/media/image54.png" ContentType="image/png"/>
  <Override PartName="/ppt/media/image55.png" ContentType="image/png"/>
  <Override PartName="/ppt/media/image56.png" ContentType="image/png"/>
  <Override PartName="/ppt/media/image57.png" ContentType="image/png"/>
  <Override PartName="/ppt/media/image60.png" ContentType="image/png"/>
  <Override PartName="/ppt/media/image61.png" ContentType="image/png"/>
  <Override PartName="/ppt/media/image63.png" ContentType="image/png"/>
  <Override PartName="/ppt/media/image64.png" ContentType="image/png"/>
  <Override PartName="/ppt/media/image65.png" ContentType="image/png"/>
  <Override PartName="/ppt/media/image66.png" ContentType="image/png"/>
  <Override PartName="/ppt/media/image67.png" ContentType="image/png"/>
  <Override PartName="/ppt/media/image68.png" ContentType="image/png"/>
  <Override PartName="/ppt/media/image69.jpeg" ContentType="image/jpeg"/>
  <Override PartName="/ppt/media/image72.png" ContentType="image/png"/>
  <Override PartName="/ppt/media/image7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x="12192000" cy="6858000"/>
  <p:notesSz cx="6858000" cy="1857375"/>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60.png>
</file>

<file path=ppt/media/image61.png>
</file>

<file path=ppt/media/image62.jpeg>
</file>

<file path=ppt/media/image63.png>
</file>

<file path=ppt/media/image64.png>
</file>

<file path=ppt/media/image65.png>
</file>

<file path=ppt/media/image66.png>
</file>

<file path=ppt/media/image67.png>
</file>

<file path=ppt/media/image68.png>
</file>

<file path=ppt/media/image69.jpeg>
</file>

<file path=ppt/media/image7.png>
</file>

<file path=ppt/media/image70.png>
</file>

<file path=ppt/media/image71.png>
</file>

<file path=ppt/media/image72.png>
</file>

<file path=ppt/media/image73.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000000"/>
                </a:solidFill>
                <a:latin typeface="Calibri"/>
              </a:rPr>
              <a:t>Clique para mover o slide</a:t>
            </a:r>
            <a:endParaRPr b="0" lang="en-US" sz="1800" spc="-1" strike="noStrike">
              <a:solidFill>
                <a:srgbClr val="000000"/>
              </a:solidFill>
              <a:latin typeface="Calibri"/>
            </a:endParaRPr>
          </a:p>
        </p:txBody>
      </p:sp>
      <p:sp>
        <p:nvSpPr>
          <p:cNvPr id="159" name="PlaceHolder 2"/>
          <p:cNvSpPr>
            <a:spLocks noGrp="1"/>
          </p:cNvSpPr>
          <p:nvPr>
            <p:ph type="body"/>
          </p:nvPr>
        </p:nvSpPr>
        <p:spPr>
          <a:xfrm>
            <a:off x="756000" y="5078520"/>
            <a:ext cx="6047640" cy="4811040"/>
          </a:xfrm>
          <a:prstGeom prst="rect">
            <a:avLst/>
          </a:prstGeom>
        </p:spPr>
        <p:txBody>
          <a:bodyPr lIns="0" rIns="0" tIns="0" bIns="0">
            <a:noAutofit/>
          </a:bodyPr>
          <a:p>
            <a:r>
              <a:rPr b="0" lang="pt-BR" sz="2000" spc="-1" strike="noStrike">
                <a:latin typeface="Arial"/>
              </a:rPr>
              <a:t>Clique para editar o formato de notas</a:t>
            </a:r>
            <a:endParaRPr b="0" lang="pt-BR" sz="2000" spc="-1" strike="noStrike">
              <a:latin typeface="Arial"/>
            </a:endParaRPr>
          </a:p>
        </p:txBody>
      </p:sp>
      <p:sp>
        <p:nvSpPr>
          <p:cNvPr id="160" name="PlaceHolder 3"/>
          <p:cNvSpPr>
            <a:spLocks noGrp="1"/>
          </p:cNvSpPr>
          <p:nvPr>
            <p:ph type="hdr"/>
          </p:nvPr>
        </p:nvSpPr>
        <p:spPr>
          <a:xfrm>
            <a:off x="0" y="0"/>
            <a:ext cx="3280680" cy="534240"/>
          </a:xfrm>
          <a:prstGeom prst="rect">
            <a:avLst/>
          </a:prstGeom>
        </p:spPr>
        <p:txBody>
          <a:bodyPr lIns="0" rIns="0" tIns="0" bIns="0">
            <a:noAutofit/>
          </a:bodyPr>
          <a:p>
            <a:r>
              <a:rPr b="0" lang="pt-BR" sz="1400" spc="-1" strike="noStrike">
                <a:latin typeface="Times New Roman"/>
              </a:rPr>
              <a:t> </a:t>
            </a:r>
            <a:endParaRPr b="0" lang="pt-BR" sz="1400" spc="-1" strike="noStrike">
              <a:latin typeface="Times New Roman"/>
            </a:endParaRPr>
          </a:p>
        </p:txBody>
      </p:sp>
      <p:sp>
        <p:nvSpPr>
          <p:cNvPr id="161" name="PlaceHolder 4"/>
          <p:cNvSpPr>
            <a:spLocks noGrp="1"/>
          </p:cNvSpPr>
          <p:nvPr>
            <p:ph type="dt"/>
          </p:nvPr>
        </p:nvSpPr>
        <p:spPr>
          <a:xfrm>
            <a:off x="4278960" y="0"/>
            <a:ext cx="3280680" cy="534240"/>
          </a:xfrm>
          <a:prstGeom prst="rect">
            <a:avLst/>
          </a:prstGeom>
        </p:spPr>
        <p:txBody>
          <a:bodyPr lIns="0" rIns="0" tIns="0" bIns="0">
            <a:noAutofit/>
          </a:bodyPr>
          <a:p>
            <a:pPr algn="r"/>
            <a:r>
              <a:rPr b="0" lang="pt-BR" sz="1400" spc="-1" strike="noStrike">
                <a:latin typeface="Times New Roman"/>
              </a:rPr>
              <a:t> </a:t>
            </a:r>
            <a:endParaRPr b="0" lang="pt-BR" sz="1400" spc="-1" strike="noStrike">
              <a:latin typeface="Times New Roman"/>
            </a:endParaRPr>
          </a:p>
        </p:txBody>
      </p:sp>
      <p:sp>
        <p:nvSpPr>
          <p:cNvPr id="162" name="PlaceHolder 5"/>
          <p:cNvSpPr>
            <a:spLocks noGrp="1"/>
          </p:cNvSpPr>
          <p:nvPr>
            <p:ph type="ftr"/>
          </p:nvPr>
        </p:nvSpPr>
        <p:spPr>
          <a:xfrm>
            <a:off x="0" y="10157400"/>
            <a:ext cx="3280680" cy="534240"/>
          </a:xfrm>
          <a:prstGeom prst="rect">
            <a:avLst/>
          </a:prstGeom>
        </p:spPr>
        <p:txBody>
          <a:bodyPr lIns="0" rIns="0" tIns="0" bIns="0" anchor="b">
            <a:noAutofit/>
          </a:bodyPr>
          <a:p>
            <a:r>
              <a:rPr b="0" lang="pt-BR" sz="1400" spc="-1" strike="noStrike">
                <a:latin typeface="Times New Roman"/>
              </a:rPr>
              <a:t> </a:t>
            </a:r>
            <a:endParaRPr b="0" lang="pt-BR" sz="1400" spc="-1" strike="noStrike">
              <a:latin typeface="Times New Roman"/>
            </a:endParaRPr>
          </a:p>
        </p:txBody>
      </p:sp>
      <p:sp>
        <p:nvSpPr>
          <p:cNvPr id="163"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B8836789-5929-412E-ABDA-FAE6D7A18DF1}" type="slidenum">
              <a:rPr b="0" lang="pt-BR" sz="1400" spc="-1" strike="noStrike">
                <a:latin typeface="Times New Roman"/>
              </a:rPr>
              <a:t>1</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PlaceHolder 1"/>
          <p:cNvSpPr>
            <a:spLocks noGrp="1"/>
          </p:cNvSpPr>
          <p:nvPr>
            <p:ph type="sldImg"/>
          </p:nvPr>
        </p:nvSpPr>
        <p:spPr>
          <a:xfrm>
            <a:off x="685800" y="1143000"/>
            <a:ext cx="5486040" cy="3085920"/>
          </a:xfrm>
          <a:prstGeom prst="rect">
            <a:avLst/>
          </a:prstGeom>
        </p:spPr>
      </p:sp>
      <p:sp>
        <p:nvSpPr>
          <p:cNvPr id="308"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30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9000774D-F887-44DC-ADDA-C24E4D98286E}" type="slidenum">
              <a:rPr b="0" lang="pt-BR" sz="1200" spc="-1" strike="noStrike">
                <a:latin typeface="Times New Roman"/>
              </a:rPr>
              <a:t>&lt;número&gt;</a:t>
            </a:fld>
            <a:endParaRPr b="0" lang="pt-BR"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PlaceHolder 1"/>
          <p:cNvSpPr>
            <a:spLocks noGrp="1"/>
          </p:cNvSpPr>
          <p:nvPr>
            <p:ph type="sldImg"/>
          </p:nvPr>
        </p:nvSpPr>
        <p:spPr>
          <a:xfrm>
            <a:off x="685800" y="1143000"/>
            <a:ext cx="5486040" cy="3085920"/>
          </a:xfrm>
          <a:prstGeom prst="rect">
            <a:avLst/>
          </a:prstGeom>
        </p:spPr>
      </p:sp>
      <p:sp>
        <p:nvSpPr>
          <p:cNvPr id="302"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30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9473DA6A-AB09-4051-8E1D-980F7EC210A6}" type="slidenum">
              <a:rPr b="0" lang="pt-BR" sz="1200" spc="-1" strike="noStrike">
                <a:latin typeface="Times New Roman"/>
              </a:rPr>
              <a:t>39</a:t>
            </a:fld>
            <a:endParaRPr b="0" lang="pt-BR"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PlaceHolder 1"/>
          <p:cNvSpPr>
            <a:spLocks noGrp="1"/>
          </p:cNvSpPr>
          <p:nvPr>
            <p:ph type="sldImg"/>
          </p:nvPr>
        </p:nvSpPr>
        <p:spPr>
          <a:xfrm>
            <a:off x="685800" y="1143000"/>
            <a:ext cx="5486040" cy="3085920"/>
          </a:xfrm>
          <a:prstGeom prst="rect">
            <a:avLst/>
          </a:prstGeom>
        </p:spPr>
      </p:sp>
      <p:sp>
        <p:nvSpPr>
          <p:cNvPr id="305" name="PlaceHolder 2"/>
          <p:cNvSpPr>
            <a:spLocks noGrp="1"/>
          </p:cNvSpPr>
          <p:nvPr>
            <p:ph type="body"/>
          </p:nvPr>
        </p:nvSpPr>
        <p:spPr>
          <a:xfrm>
            <a:off x="685800" y="4400640"/>
            <a:ext cx="5486040" cy="3600000"/>
          </a:xfrm>
          <a:prstGeom prst="rect">
            <a:avLst/>
          </a:prstGeom>
        </p:spPr>
        <p:txBody>
          <a:bodyPr>
            <a:noAutofit/>
          </a:bodyPr>
          <a:p>
            <a:endParaRPr b="0" lang="pt-BR" sz="2000" spc="-1" strike="noStrike">
              <a:latin typeface="Arial"/>
            </a:endParaRPr>
          </a:p>
        </p:txBody>
      </p:sp>
      <p:sp>
        <p:nvSpPr>
          <p:cNvPr id="30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99A8CA80-5BBE-4137-96CA-BF18868D92D2}" type="slidenum">
              <a:rPr b="0" lang="pt-BR" sz="1200" spc="-1" strike="noStrike">
                <a:latin typeface="Times New Roman"/>
              </a:rPr>
              <a:t>&lt;número&gt;</a:t>
            </a:fld>
            <a:endParaRPr b="0" lang="pt-B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25" name="PlaceHolder 2"/>
          <p:cNvSpPr>
            <a:spLocks noGrp="1"/>
          </p:cNvSpPr>
          <p:nvPr>
            <p:ph type="body"/>
          </p:nvPr>
        </p:nvSpPr>
        <p:spPr>
          <a:xfrm>
            <a:off x="838080" y="36504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26" name="PlaceHolder 3"/>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28"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29"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0"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1" name="PlaceHolder 5"/>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33" name="PlaceHolder 2"/>
          <p:cNvSpPr>
            <a:spLocks noGrp="1"/>
          </p:cNvSpPr>
          <p:nvPr>
            <p:ph type="body"/>
          </p:nvPr>
        </p:nvSpPr>
        <p:spPr>
          <a:xfrm>
            <a:off x="83808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4" name="PlaceHolder 3"/>
          <p:cNvSpPr>
            <a:spLocks noGrp="1"/>
          </p:cNvSpPr>
          <p:nvPr>
            <p:ph type="body"/>
          </p:nvPr>
        </p:nvSpPr>
        <p:spPr>
          <a:xfrm>
            <a:off x="345312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5" name="PlaceHolder 4"/>
          <p:cNvSpPr>
            <a:spLocks noGrp="1"/>
          </p:cNvSpPr>
          <p:nvPr>
            <p:ph type="body"/>
          </p:nvPr>
        </p:nvSpPr>
        <p:spPr>
          <a:xfrm>
            <a:off x="606816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6" name="PlaceHolder 5"/>
          <p:cNvSpPr>
            <a:spLocks noGrp="1"/>
          </p:cNvSpPr>
          <p:nvPr>
            <p:ph type="body"/>
          </p:nvPr>
        </p:nvSpPr>
        <p:spPr>
          <a:xfrm>
            <a:off x="83808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7" name="PlaceHolder 6"/>
          <p:cNvSpPr>
            <a:spLocks noGrp="1"/>
          </p:cNvSpPr>
          <p:nvPr>
            <p:ph type="body"/>
          </p:nvPr>
        </p:nvSpPr>
        <p:spPr>
          <a:xfrm>
            <a:off x="345312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38" name="PlaceHolder 7"/>
          <p:cNvSpPr>
            <a:spLocks noGrp="1"/>
          </p:cNvSpPr>
          <p:nvPr>
            <p:ph type="body"/>
          </p:nvPr>
        </p:nvSpPr>
        <p:spPr>
          <a:xfrm>
            <a:off x="606816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43" name="PlaceHolder 2"/>
          <p:cNvSpPr>
            <a:spLocks noGrp="1"/>
          </p:cNvSpPr>
          <p:nvPr>
            <p:ph type="subTitle"/>
          </p:nvPr>
        </p:nvSpPr>
        <p:spPr>
          <a:xfrm>
            <a:off x="838080" y="365040"/>
            <a:ext cx="7733880" cy="581148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45" name="PlaceHolder 2"/>
          <p:cNvSpPr>
            <a:spLocks noGrp="1"/>
          </p:cNvSpPr>
          <p:nvPr>
            <p:ph type="body"/>
          </p:nvPr>
        </p:nvSpPr>
        <p:spPr>
          <a:xfrm>
            <a:off x="838080" y="365040"/>
            <a:ext cx="773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47"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48"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52"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53"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54"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4" name="PlaceHolder 2"/>
          <p:cNvSpPr>
            <a:spLocks noGrp="1"/>
          </p:cNvSpPr>
          <p:nvPr>
            <p:ph type="subTitle"/>
          </p:nvPr>
        </p:nvSpPr>
        <p:spPr>
          <a:xfrm>
            <a:off x="838080" y="365040"/>
            <a:ext cx="7733880" cy="581148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56"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57"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58" name="PlaceHolder 4"/>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60"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61"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62" name="PlaceHolder 4"/>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64" name="PlaceHolder 2"/>
          <p:cNvSpPr>
            <a:spLocks noGrp="1"/>
          </p:cNvSpPr>
          <p:nvPr>
            <p:ph type="body"/>
          </p:nvPr>
        </p:nvSpPr>
        <p:spPr>
          <a:xfrm>
            <a:off x="838080" y="36504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65" name="PlaceHolder 3"/>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67"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68"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69"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0" name="PlaceHolder 5"/>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72" name="PlaceHolder 2"/>
          <p:cNvSpPr>
            <a:spLocks noGrp="1"/>
          </p:cNvSpPr>
          <p:nvPr>
            <p:ph type="body"/>
          </p:nvPr>
        </p:nvSpPr>
        <p:spPr>
          <a:xfrm>
            <a:off x="83808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3" name="PlaceHolder 3"/>
          <p:cNvSpPr>
            <a:spLocks noGrp="1"/>
          </p:cNvSpPr>
          <p:nvPr>
            <p:ph type="body"/>
          </p:nvPr>
        </p:nvSpPr>
        <p:spPr>
          <a:xfrm>
            <a:off x="345312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4" name="PlaceHolder 4"/>
          <p:cNvSpPr>
            <a:spLocks noGrp="1"/>
          </p:cNvSpPr>
          <p:nvPr>
            <p:ph type="body"/>
          </p:nvPr>
        </p:nvSpPr>
        <p:spPr>
          <a:xfrm>
            <a:off x="606816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5" name="PlaceHolder 5"/>
          <p:cNvSpPr>
            <a:spLocks noGrp="1"/>
          </p:cNvSpPr>
          <p:nvPr>
            <p:ph type="body"/>
          </p:nvPr>
        </p:nvSpPr>
        <p:spPr>
          <a:xfrm>
            <a:off x="83808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6" name="PlaceHolder 6"/>
          <p:cNvSpPr>
            <a:spLocks noGrp="1"/>
          </p:cNvSpPr>
          <p:nvPr>
            <p:ph type="body"/>
          </p:nvPr>
        </p:nvSpPr>
        <p:spPr>
          <a:xfrm>
            <a:off x="345312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77" name="PlaceHolder 7"/>
          <p:cNvSpPr>
            <a:spLocks noGrp="1"/>
          </p:cNvSpPr>
          <p:nvPr>
            <p:ph type="body"/>
          </p:nvPr>
        </p:nvSpPr>
        <p:spPr>
          <a:xfrm>
            <a:off x="606816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84" name="PlaceHolder 2"/>
          <p:cNvSpPr>
            <a:spLocks noGrp="1"/>
          </p:cNvSpPr>
          <p:nvPr>
            <p:ph type="subTitle"/>
          </p:nvPr>
        </p:nvSpPr>
        <p:spPr>
          <a:xfrm>
            <a:off x="838080" y="365040"/>
            <a:ext cx="7733880" cy="581148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86" name="PlaceHolder 2"/>
          <p:cNvSpPr>
            <a:spLocks noGrp="1"/>
          </p:cNvSpPr>
          <p:nvPr>
            <p:ph type="body"/>
          </p:nvPr>
        </p:nvSpPr>
        <p:spPr>
          <a:xfrm>
            <a:off x="838080" y="365040"/>
            <a:ext cx="773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88"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89"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6" name="PlaceHolder 2"/>
          <p:cNvSpPr>
            <a:spLocks noGrp="1"/>
          </p:cNvSpPr>
          <p:nvPr>
            <p:ph type="body"/>
          </p:nvPr>
        </p:nvSpPr>
        <p:spPr>
          <a:xfrm>
            <a:off x="838080" y="365040"/>
            <a:ext cx="773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93"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94"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95"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97"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98"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99" name="PlaceHolder 4"/>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01"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02"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03" name="PlaceHolder 4"/>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05" name="PlaceHolder 2"/>
          <p:cNvSpPr>
            <a:spLocks noGrp="1"/>
          </p:cNvSpPr>
          <p:nvPr>
            <p:ph type="body"/>
          </p:nvPr>
        </p:nvSpPr>
        <p:spPr>
          <a:xfrm>
            <a:off x="838080" y="36504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06" name="PlaceHolder 3"/>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08"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09"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0"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1" name="PlaceHolder 5"/>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13" name="PlaceHolder 2"/>
          <p:cNvSpPr>
            <a:spLocks noGrp="1"/>
          </p:cNvSpPr>
          <p:nvPr>
            <p:ph type="body"/>
          </p:nvPr>
        </p:nvSpPr>
        <p:spPr>
          <a:xfrm>
            <a:off x="83808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4" name="PlaceHolder 3"/>
          <p:cNvSpPr>
            <a:spLocks noGrp="1"/>
          </p:cNvSpPr>
          <p:nvPr>
            <p:ph type="body"/>
          </p:nvPr>
        </p:nvSpPr>
        <p:spPr>
          <a:xfrm>
            <a:off x="345312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5" name="PlaceHolder 4"/>
          <p:cNvSpPr>
            <a:spLocks noGrp="1"/>
          </p:cNvSpPr>
          <p:nvPr>
            <p:ph type="body"/>
          </p:nvPr>
        </p:nvSpPr>
        <p:spPr>
          <a:xfrm>
            <a:off x="606816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6" name="PlaceHolder 5"/>
          <p:cNvSpPr>
            <a:spLocks noGrp="1"/>
          </p:cNvSpPr>
          <p:nvPr>
            <p:ph type="body"/>
          </p:nvPr>
        </p:nvSpPr>
        <p:spPr>
          <a:xfrm>
            <a:off x="83808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7" name="PlaceHolder 6"/>
          <p:cNvSpPr>
            <a:spLocks noGrp="1"/>
          </p:cNvSpPr>
          <p:nvPr>
            <p:ph type="body"/>
          </p:nvPr>
        </p:nvSpPr>
        <p:spPr>
          <a:xfrm>
            <a:off x="345312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18" name="PlaceHolder 7"/>
          <p:cNvSpPr>
            <a:spLocks noGrp="1"/>
          </p:cNvSpPr>
          <p:nvPr>
            <p:ph type="body"/>
          </p:nvPr>
        </p:nvSpPr>
        <p:spPr>
          <a:xfrm>
            <a:off x="606816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23" name="PlaceHolder 2"/>
          <p:cNvSpPr>
            <a:spLocks noGrp="1"/>
          </p:cNvSpPr>
          <p:nvPr>
            <p:ph type="subTitle"/>
          </p:nvPr>
        </p:nvSpPr>
        <p:spPr>
          <a:xfrm>
            <a:off x="838080" y="365040"/>
            <a:ext cx="7733880" cy="581148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25" name="PlaceHolder 2"/>
          <p:cNvSpPr>
            <a:spLocks noGrp="1"/>
          </p:cNvSpPr>
          <p:nvPr>
            <p:ph type="body"/>
          </p:nvPr>
        </p:nvSpPr>
        <p:spPr>
          <a:xfrm>
            <a:off x="838080" y="365040"/>
            <a:ext cx="773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8"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9"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27"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128"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32"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33"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134"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36"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137"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38" name="PlaceHolder 4"/>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40"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1"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2" name="PlaceHolder 4"/>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44" name="PlaceHolder 2"/>
          <p:cNvSpPr>
            <a:spLocks noGrp="1"/>
          </p:cNvSpPr>
          <p:nvPr>
            <p:ph type="body"/>
          </p:nvPr>
        </p:nvSpPr>
        <p:spPr>
          <a:xfrm>
            <a:off x="838080" y="36504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5" name="PlaceHolder 3"/>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47"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8"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9"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0" name="PlaceHolder 5"/>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52" name="PlaceHolder 2"/>
          <p:cNvSpPr>
            <a:spLocks noGrp="1"/>
          </p:cNvSpPr>
          <p:nvPr>
            <p:ph type="body"/>
          </p:nvPr>
        </p:nvSpPr>
        <p:spPr>
          <a:xfrm>
            <a:off x="83808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3" name="PlaceHolder 3"/>
          <p:cNvSpPr>
            <a:spLocks noGrp="1"/>
          </p:cNvSpPr>
          <p:nvPr>
            <p:ph type="body"/>
          </p:nvPr>
        </p:nvSpPr>
        <p:spPr>
          <a:xfrm>
            <a:off x="345312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4" name="PlaceHolder 4"/>
          <p:cNvSpPr>
            <a:spLocks noGrp="1"/>
          </p:cNvSpPr>
          <p:nvPr>
            <p:ph type="body"/>
          </p:nvPr>
        </p:nvSpPr>
        <p:spPr>
          <a:xfrm>
            <a:off x="6068160" y="36504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5" name="PlaceHolder 5"/>
          <p:cNvSpPr>
            <a:spLocks noGrp="1"/>
          </p:cNvSpPr>
          <p:nvPr>
            <p:ph type="body"/>
          </p:nvPr>
        </p:nvSpPr>
        <p:spPr>
          <a:xfrm>
            <a:off x="83808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6" name="PlaceHolder 6"/>
          <p:cNvSpPr>
            <a:spLocks noGrp="1"/>
          </p:cNvSpPr>
          <p:nvPr>
            <p:ph type="body"/>
          </p:nvPr>
        </p:nvSpPr>
        <p:spPr>
          <a:xfrm>
            <a:off x="345312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57" name="PlaceHolder 7"/>
          <p:cNvSpPr>
            <a:spLocks noGrp="1"/>
          </p:cNvSpPr>
          <p:nvPr>
            <p:ph type="body"/>
          </p:nvPr>
        </p:nvSpPr>
        <p:spPr>
          <a:xfrm>
            <a:off x="6068160" y="3400920"/>
            <a:ext cx="249012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3"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4" name="PlaceHolder 3"/>
          <p:cNvSpPr>
            <a:spLocks noGrp="1"/>
          </p:cNvSpPr>
          <p:nvPr>
            <p:ph type="body"/>
          </p:nvPr>
        </p:nvSpPr>
        <p:spPr>
          <a:xfrm>
            <a:off x="480096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15" name="PlaceHolder 4"/>
          <p:cNvSpPr>
            <a:spLocks noGrp="1"/>
          </p:cNvSpPr>
          <p:nvPr>
            <p:ph type="body"/>
          </p:nvPr>
        </p:nvSpPr>
        <p:spPr>
          <a:xfrm>
            <a:off x="83808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17" name="PlaceHolder 2"/>
          <p:cNvSpPr>
            <a:spLocks noGrp="1"/>
          </p:cNvSpPr>
          <p:nvPr>
            <p:ph type="body"/>
          </p:nvPr>
        </p:nvSpPr>
        <p:spPr>
          <a:xfrm>
            <a:off x="838080" y="365040"/>
            <a:ext cx="3773880" cy="5811480"/>
          </a:xfrm>
          <a:prstGeom prst="rect">
            <a:avLst/>
          </a:prstGeom>
        </p:spPr>
        <p:txBody>
          <a:bodyPr lIns="0" rIns="0" tIns="0" bIns="0">
            <a:normAutofit/>
          </a:bodyPr>
          <a:p>
            <a:endParaRPr b="0" lang="en-US" sz="2800" spc="-1" strike="noStrike">
              <a:solidFill>
                <a:srgbClr val="000000"/>
              </a:solidFill>
              <a:latin typeface="Calibri"/>
            </a:endParaRPr>
          </a:p>
        </p:txBody>
      </p:sp>
      <p:sp>
        <p:nvSpPr>
          <p:cNvPr id="18"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19" name="PlaceHolder 4"/>
          <p:cNvSpPr>
            <a:spLocks noGrp="1"/>
          </p:cNvSpPr>
          <p:nvPr>
            <p:ph type="body"/>
          </p:nvPr>
        </p:nvSpPr>
        <p:spPr>
          <a:xfrm>
            <a:off x="4800960" y="340092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Calibri"/>
            </a:endParaRPr>
          </a:p>
        </p:txBody>
      </p:sp>
      <p:sp>
        <p:nvSpPr>
          <p:cNvPr id="21" name="PlaceHolder 2"/>
          <p:cNvSpPr>
            <a:spLocks noGrp="1"/>
          </p:cNvSpPr>
          <p:nvPr>
            <p:ph type="body"/>
          </p:nvPr>
        </p:nvSpPr>
        <p:spPr>
          <a:xfrm>
            <a:off x="83808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22" name="PlaceHolder 3"/>
          <p:cNvSpPr>
            <a:spLocks noGrp="1"/>
          </p:cNvSpPr>
          <p:nvPr>
            <p:ph type="body"/>
          </p:nvPr>
        </p:nvSpPr>
        <p:spPr>
          <a:xfrm>
            <a:off x="4800960" y="365040"/>
            <a:ext cx="3773880" cy="2772000"/>
          </a:xfrm>
          <a:prstGeom prst="rect">
            <a:avLst/>
          </a:prstGeom>
        </p:spPr>
        <p:txBody>
          <a:bodyPr lIns="0" rIns="0" tIns="0" bIns="0">
            <a:normAutofit/>
          </a:bodyPr>
          <a:p>
            <a:endParaRPr b="0" lang="en-US" sz="2800" spc="-1" strike="noStrike">
              <a:solidFill>
                <a:srgbClr val="000000"/>
              </a:solidFill>
              <a:latin typeface="Calibri"/>
            </a:endParaRPr>
          </a:p>
        </p:txBody>
      </p:sp>
      <p:sp>
        <p:nvSpPr>
          <p:cNvPr id="23" name="PlaceHolder 4"/>
          <p:cNvSpPr>
            <a:spLocks noGrp="1"/>
          </p:cNvSpPr>
          <p:nvPr>
            <p:ph type="body"/>
          </p:nvPr>
        </p:nvSpPr>
        <p:spPr>
          <a:xfrm>
            <a:off x="838080" y="3400920"/>
            <a:ext cx="7733880" cy="277200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lIns="90000" rIns="90000" tIns="45000" bIns="45000" anchor="b">
            <a:normAutofit/>
          </a:bodyPr>
          <a:p>
            <a:pPr algn="ctr">
              <a:lnSpc>
                <a:spcPct val="90000"/>
              </a:lnSpc>
            </a:pPr>
            <a:r>
              <a:rPr b="0" lang="en-US" sz="4800" spc="-1" strike="noStrike">
                <a:solidFill>
                  <a:srgbClr val="005493"/>
                </a:solidFill>
                <a:latin typeface="IBM Plex Mono SemiBold"/>
                <a:ea typeface="IBM Plex Mono SemiBold"/>
              </a:rPr>
              <a:t>Click to edit Master title style</a:t>
            </a:r>
            <a:endParaRPr b="0" lang="en-US" sz="4800" spc="-1" strike="noStrike">
              <a:solidFill>
                <a:srgbClr val="000000"/>
              </a:solidFill>
              <a:latin typeface="Calibri"/>
            </a:endParaRPr>
          </a:p>
        </p:txBody>
      </p:sp>
      <p:sp>
        <p:nvSpPr>
          <p:cNvPr id="1" name="PlaceHolder 2"/>
          <p:cNvSpPr>
            <a:spLocks noGrp="1"/>
          </p:cNvSpPr>
          <p:nvPr>
            <p:ph type="ftr"/>
          </p:nvPr>
        </p:nvSpPr>
        <p:spPr>
          <a:xfrm>
            <a:off x="4038480" y="6356520"/>
            <a:ext cx="4114440" cy="364680"/>
          </a:xfrm>
          <a:prstGeom prst="rect">
            <a:avLst/>
          </a:prstGeom>
        </p:spPr>
        <p:txBody>
          <a:bodyPr lIns="90000" rIns="90000" tIns="45000" bIns="45000">
            <a:noAutofit/>
          </a:bodyPr>
          <a:p>
            <a:endParaRPr b="0" lang="pt-BR" sz="2400" spc="-1" strike="noStrike">
              <a:latin typeface="Times New Roman"/>
            </a:endParaRPr>
          </a:p>
        </p:txBody>
      </p:sp>
      <p:sp>
        <p:nvSpPr>
          <p:cNvPr id="2"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Clique para editar o formato do texto da estrutura de tópicos</a:t>
            </a:r>
            <a:endParaRPr b="0" lang="en-U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Calibri"/>
              </a:rPr>
              <a:t>2.º nível da estrutura de tópicos</a:t>
            </a:r>
            <a:endParaRPr b="0" lang="en-U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Calibri"/>
              </a:rPr>
              <a:t>3.º nível da estrutura de tópicos</a:t>
            </a:r>
            <a:endParaRPr b="0" lang="en-U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Calibri"/>
              </a:rPr>
              <a:t>4.º nível da estrutura de tópicos</a:t>
            </a:r>
            <a:endParaRPr b="0" lang="en-U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5.º nível da estrutura de tópicos</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6.º nível da estrutura de tópicos</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7.º nível da estrutura de tópicos</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p:nvPr>
        </p:nvSpPr>
        <p:spPr>
          <a:xfrm>
            <a:off x="8714880" y="6025680"/>
            <a:ext cx="2742840" cy="401400"/>
          </a:xfrm>
          <a:prstGeom prst="rect">
            <a:avLst/>
          </a:prstGeom>
        </p:spPr>
        <p:txBody>
          <a:bodyPr anchor="ctr">
            <a:noAutofit/>
          </a:bodyPr>
          <a:p>
            <a:pPr algn="r">
              <a:lnSpc>
                <a:spcPct val="100000"/>
              </a:lnSpc>
            </a:pPr>
            <a:fld id="{870B4612-2362-4D0E-87EB-70CCE2A4E155}" type="slidenum">
              <a:rPr b="0" lang="pt-BR" sz="1600" spc="-1" strike="noStrike">
                <a:solidFill>
                  <a:srgbClr val="1c7ddb"/>
                </a:solidFill>
                <a:latin typeface="Abadi"/>
              </a:rPr>
              <a:t>1</a:t>
            </a:fld>
            <a:endParaRPr b="0" lang="pt-BR" sz="1600" spc="-1" strike="noStrike">
              <a:latin typeface="Times New Roman"/>
            </a:endParaRPr>
          </a:p>
        </p:txBody>
      </p:sp>
      <p:sp>
        <p:nvSpPr>
          <p:cNvPr id="40"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Calibri"/>
              </a:rPr>
              <a:t>Clique para editar o formato do texto do título</a:t>
            </a:r>
            <a:endParaRPr b="0" lang="en-US" sz="1800" spc="-1" strike="noStrike">
              <a:solidFill>
                <a:srgbClr val="000000"/>
              </a:solidFill>
              <a:latin typeface="Calibri"/>
            </a:endParaRPr>
          </a:p>
        </p:txBody>
      </p:sp>
      <p:sp>
        <p:nvSpPr>
          <p:cNvPr id="41"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Calibri"/>
              </a:rPr>
              <a:t>Clique para editar o formato do texto da estrutura de tópicos</a:t>
            </a:r>
            <a:endParaRPr b="0" lang="en-US"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Calibri"/>
              </a:rPr>
              <a:t>2.º nível da estrutura de tópicos</a:t>
            </a:r>
            <a:endParaRPr b="0" lang="en-US"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Calibri"/>
              </a:rPr>
              <a:t>3.º nível da estrutura de tópicos</a:t>
            </a:r>
            <a:endParaRPr b="0" lang="en-US"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Calibri"/>
              </a:rPr>
              <a:t>4.º nível da estrutura de tópicos</a:t>
            </a:r>
            <a:endParaRPr b="0" lang="en-US"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alibri"/>
              </a:rPr>
              <a:t>5.º nível da estrutura de tópicos</a:t>
            </a:r>
            <a:endParaRPr b="0" lang="en-US"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alibri"/>
              </a:rPr>
              <a:t>6.º nível da estrutura de tópicos</a:t>
            </a:r>
            <a:endParaRPr b="0" lang="en-US"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alibri"/>
              </a:rPr>
              <a:t>7.º nível da estrutura de tópicos</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831960" y="1709640"/>
            <a:ext cx="10515240" cy="2852280"/>
          </a:xfrm>
          <a:prstGeom prst="rect">
            <a:avLst/>
          </a:prstGeom>
        </p:spPr>
        <p:txBody>
          <a:bodyPr lIns="90000" rIns="90000" tIns="45000" bIns="45000" anchor="b">
            <a:noAutofit/>
          </a:bodyPr>
          <a:p>
            <a:pPr>
              <a:lnSpc>
                <a:spcPct val="90000"/>
              </a:lnSpc>
            </a:pPr>
            <a:r>
              <a:rPr b="0" lang="en-US"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79" name="PlaceHolder 2"/>
          <p:cNvSpPr>
            <a:spLocks noGrp="1"/>
          </p:cNvSpPr>
          <p:nvPr>
            <p:ph type="body"/>
          </p:nvPr>
        </p:nvSpPr>
        <p:spPr>
          <a:xfrm>
            <a:off x="831960" y="4589640"/>
            <a:ext cx="10515240" cy="1499760"/>
          </a:xfrm>
          <a:prstGeom prst="rect">
            <a:avLst/>
          </a:prstGeom>
        </p:spPr>
        <p:txBody>
          <a:bodyPr lIns="90000" rIns="90000" tIns="45000" bIns="45000">
            <a:noAutofit/>
          </a:bodyPr>
          <a:p>
            <a:pPr>
              <a:lnSpc>
                <a:spcPct val="90000"/>
              </a:lnSpc>
              <a:spcBef>
                <a:spcPts val="1001"/>
              </a:spcBef>
            </a:pPr>
            <a:r>
              <a:rPr b="0" lang="en-US" sz="2400" spc="-1" strike="noStrike">
                <a:solidFill>
                  <a:srgbClr val="8b8b8b"/>
                </a:solidFill>
                <a:latin typeface="Calibri"/>
              </a:rPr>
              <a:t>Click to edit Master text styles</a:t>
            </a:r>
            <a:endParaRPr b="0" lang="en-US" sz="2400" spc="-1" strike="noStrike">
              <a:solidFill>
                <a:srgbClr val="000000"/>
              </a:solidFill>
              <a:latin typeface="Calibri"/>
            </a:endParaRPr>
          </a:p>
        </p:txBody>
      </p:sp>
      <p:sp>
        <p:nvSpPr>
          <p:cNvPr id="80" name="PlaceHolder 3"/>
          <p:cNvSpPr>
            <a:spLocks noGrp="1"/>
          </p:cNvSpPr>
          <p:nvPr>
            <p:ph type="dt"/>
          </p:nvPr>
        </p:nvSpPr>
        <p:spPr>
          <a:xfrm>
            <a:off x="838080" y="6356520"/>
            <a:ext cx="2742840" cy="364680"/>
          </a:xfrm>
          <a:prstGeom prst="rect">
            <a:avLst/>
          </a:prstGeom>
        </p:spPr>
        <p:txBody>
          <a:bodyPr lIns="90000" rIns="90000" tIns="45000" bIns="45000">
            <a:noAutofit/>
          </a:bodyPr>
          <a:p>
            <a:pPr>
              <a:lnSpc>
                <a:spcPct val="100000"/>
              </a:lnSpc>
            </a:pPr>
            <a:fld id="{2BCD2690-9CD2-4BD4-A9C5-C82BC2F6F4A1}" type="datetime">
              <a:rPr b="0" lang="pt-BR" sz="1800" spc="-1" strike="noStrike">
                <a:solidFill>
                  <a:srgbClr val="000000"/>
                </a:solidFill>
                <a:latin typeface="Calibri"/>
              </a:rPr>
              <a:t>16/01/22</a:t>
            </a:fld>
            <a:endParaRPr b="0" lang="pt-BR" sz="1800" spc="-1" strike="noStrike">
              <a:latin typeface="Times New Roman"/>
            </a:endParaRPr>
          </a:p>
        </p:txBody>
      </p:sp>
      <p:sp>
        <p:nvSpPr>
          <p:cNvPr id="81" name="PlaceHolder 4"/>
          <p:cNvSpPr>
            <a:spLocks noGrp="1"/>
          </p:cNvSpPr>
          <p:nvPr>
            <p:ph type="ftr"/>
          </p:nvPr>
        </p:nvSpPr>
        <p:spPr>
          <a:xfrm>
            <a:off x="4038480" y="6356520"/>
            <a:ext cx="4114440" cy="364680"/>
          </a:xfrm>
          <a:prstGeom prst="rect">
            <a:avLst/>
          </a:prstGeom>
        </p:spPr>
        <p:txBody>
          <a:bodyPr lIns="90000" rIns="90000" tIns="45000" bIns="45000">
            <a:noAutofit/>
          </a:bodyPr>
          <a:p>
            <a:endParaRPr b="0" lang="pt-BR" sz="2400" spc="-1" strike="noStrike">
              <a:latin typeface="Times New Roman"/>
            </a:endParaRPr>
          </a:p>
        </p:txBody>
      </p:sp>
      <p:sp>
        <p:nvSpPr>
          <p:cNvPr id="82" name="PlaceHolder 5"/>
          <p:cNvSpPr>
            <a:spLocks noGrp="1"/>
          </p:cNvSpPr>
          <p:nvPr>
            <p:ph type="sldNum"/>
          </p:nvPr>
        </p:nvSpPr>
        <p:spPr>
          <a:xfrm>
            <a:off x="8714880" y="6025680"/>
            <a:ext cx="2742840" cy="401400"/>
          </a:xfrm>
          <a:prstGeom prst="rect">
            <a:avLst/>
          </a:prstGeom>
        </p:spPr>
        <p:txBody>
          <a:bodyPr anchor="ctr">
            <a:noAutofit/>
          </a:bodyPr>
          <a:p>
            <a:pPr algn="r">
              <a:lnSpc>
                <a:spcPct val="100000"/>
              </a:lnSpc>
            </a:pPr>
            <a:fld id="{A6341C43-6CA7-4711-BD38-A195D543948A}" type="slidenum">
              <a:rPr b="0" lang="pt-BR" sz="1600" spc="-1" strike="noStrike">
                <a:solidFill>
                  <a:srgbClr val="1c7ddb"/>
                </a:solidFill>
                <a:latin typeface="Abadi"/>
              </a:rPr>
              <a:t>1</a:t>
            </a:fld>
            <a:endParaRPr b="0" lang="pt-BR" sz="16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body"/>
          </p:nvPr>
        </p:nvSpPr>
        <p:spPr>
          <a:xfrm>
            <a:off x="838080" y="365040"/>
            <a:ext cx="7733880" cy="5811480"/>
          </a:xfrm>
          <a:prstGeom prst="rect">
            <a:avLst/>
          </a:prstGeom>
        </p:spPr>
        <p:txBody>
          <a:bodyPr lIns="90000" rIns="90000" tIns="45000" bIns="45000">
            <a:noAutofit/>
          </a:bodyPr>
          <a:p>
            <a:pPr marL="228600" indent="-228240">
              <a:lnSpc>
                <a:spcPct val="90000"/>
              </a:lnSpc>
              <a:spcBef>
                <a:spcPts val="1001"/>
              </a:spcBef>
              <a:buClr>
                <a:srgbClr val="000000"/>
              </a:buClr>
              <a:buFont typeface="Arial"/>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120" name="PlaceHolder 2"/>
          <p:cNvSpPr>
            <a:spLocks noGrp="1"/>
          </p:cNvSpPr>
          <p:nvPr>
            <p:ph type="ftr"/>
          </p:nvPr>
        </p:nvSpPr>
        <p:spPr>
          <a:xfrm>
            <a:off x="4038480" y="6356520"/>
            <a:ext cx="4114440" cy="364680"/>
          </a:xfrm>
          <a:prstGeom prst="rect">
            <a:avLst/>
          </a:prstGeom>
        </p:spPr>
        <p:txBody>
          <a:bodyPr lIns="90000" rIns="90000" tIns="45000" bIns="45000">
            <a:noAutofit/>
          </a:bodyPr>
          <a:p>
            <a:endParaRPr b="0" lang="pt-BR" sz="2400" spc="-1" strike="noStrike">
              <a:latin typeface="Times New Roman"/>
            </a:endParaRPr>
          </a:p>
        </p:txBody>
      </p:sp>
      <p:sp>
        <p:nvSpPr>
          <p:cNvPr id="121" name="PlaceHolder 3"/>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Calibri"/>
              </a:rPr>
              <a:t>Clique para editar o formato do texto do título</a:t>
            </a:r>
            <a:endParaRPr b="0" lang="en-US" sz="18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github.com/rodrigoevan/Space-Y/blob/master/Firt%20stage.ipynb" TargetMode="External"/><Relationship Id="rId3" Type="http://schemas.openxmlformats.org/officeDocument/2006/relationships/image" Target="../media/image14.png"/><Relationship Id="rId4"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hyperlink" Target="https://github.com/rodrigoevan/Space-Y/blob/master/EDA%20with%20Visualization.ipynb" TargetMode="External"/><Relationship Id="rId3" Type="http://schemas.openxmlformats.org/officeDocument/2006/relationships/image" Target="../media/image16.png"/><Relationship Id="rId4"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hyperlink" Target="https://github.com/rodrigoevan/Space-Y/blob/master/Data%20Visualization%20with%20Folium%20and%20Dashboard.ipynb" TargetMode="External"/><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github.com/rodrigoevan/Space-Y/blob/master/Interactive%20Dashboard%20with%20Ploty%20Dash.ipynb"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s://github.com/rodrigoevan/Space-Y/blob/master/Machine%20Learning%20Prediction.ipynb" TargetMode="External"/><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slideLayout" Target="../slideLayouts/slideLayout13.xml"/><Relationship Id="rId5"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image" Target="../media/image33.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image" Target="../media/image35.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image" Target="../media/image38.png"/><Relationship Id="rId4"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png"/><Relationship Id="rId3" Type="http://schemas.openxmlformats.org/officeDocument/2006/relationships/image" Target="../media/image41.png"/><Relationship Id="rId4"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42.png"/><Relationship Id="rId2" Type="http://schemas.openxmlformats.org/officeDocument/2006/relationships/image" Target="../media/image43.png"/><Relationship Id="rId3"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png"/><Relationship Id="rId3"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image" Target="../media/image47.png"/><Relationship Id="rId3"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png"/><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55.png"/><Relationship Id="rId2" Type="http://schemas.openxmlformats.org/officeDocument/2006/relationships/image" Target="../media/image56.png"/><Relationship Id="rId3" Type="http://schemas.openxmlformats.org/officeDocument/2006/relationships/image" Target="../media/image57.png"/><Relationship Id="rId4" Type="http://schemas.openxmlformats.org/officeDocument/2006/relationships/image" Target="../media/image58.png"/><Relationship Id="rId5"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59.png"/><Relationship Id="rId2" Type="http://schemas.openxmlformats.org/officeDocument/2006/relationships/image" Target="../media/image60.png"/><Relationship Id="rId3" Type="http://schemas.openxmlformats.org/officeDocument/2006/relationships/image" Target="../media/image61.png"/><Relationship Id="rId4"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62.jpe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63.png"/><Relationship Id="rId2" Type="http://schemas.openxmlformats.org/officeDocument/2006/relationships/image" Target="../media/image64.png"/><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image" Target="../media/image66.png"/><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67.png"/><Relationship Id="rId2" Type="http://schemas.openxmlformats.org/officeDocument/2006/relationships/image" Target="../media/image68.pn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69.jpe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70.png"/><Relationship Id="rId2" Type="http://schemas.openxmlformats.org/officeDocument/2006/relationships/image" Target="../media/image71.png"/><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72.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73.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hyperlink" Target="https://api.spacexdata.com/v4/launches/past" TargetMode="External"/><Relationship Id="rId3" Type="http://schemas.openxmlformats.org/officeDocument/2006/relationships/hyperlink" Target="https://api.spacexdata.com/v4/rockets/" TargetMode="External"/><Relationship Id="rId4" Type="http://schemas.openxmlformats.org/officeDocument/2006/relationships/hyperlink" Target="https://en.wikipedia.org/wiki/List_of_Falcon/_9/_and_Falcon_Heavy_launches" TargetMode="External"/><Relationship Id="rId5"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api.spacexdata.com/v4/launches/past" TargetMode="External"/><Relationship Id="rId3" Type="http://schemas.openxmlformats.org/officeDocument/2006/relationships/hyperlink" Target="https://github.com/rodrigoevan/Space-Y/blob/master/Firt%20stage.ipynb" TargetMode="External"/><Relationship Id="rId4" Type="http://schemas.openxmlformats.org/officeDocument/2006/relationships/image" Target="../media/image10.png"/><Relationship Id="rId5"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hyperlink" Target="https://github.com/rodrigoevan/Space-Y/blob/master/First%20stage%20Wrangling.ipynb" TargetMode="External"/><Relationship Id="rId3" Type="http://schemas.openxmlformats.org/officeDocument/2006/relationships/image" Target="../media/image12.png"/><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4" name="CustomShape 1"/>
          <p:cNvSpPr/>
          <p:nvPr/>
        </p:nvSpPr>
        <p:spPr>
          <a:xfrm>
            <a:off x="888480" y="4568760"/>
            <a:ext cx="2514240" cy="640440"/>
          </a:xfrm>
          <a:prstGeom prst="rect">
            <a:avLst/>
          </a:prstGeom>
          <a:noFill/>
          <a:ln>
            <a:noFill/>
          </a:ln>
        </p:spPr>
        <p:style>
          <a:lnRef idx="0"/>
          <a:fillRef idx="0"/>
          <a:effectRef idx="0"/>
          <a:fontRef idx="minor"/>
        </p:style>
        <p:txBody>
          <a:bodyPr>
            <a:spAutoFit/>
          </a:bodyPr>
          <a:p>
            <a:pPr>
              <a:lnSpc>
                <a:spcPct val="100000"/>
              </a:lnSpc>
            </a:pPr>
            <a:r>
              <a:rPr b="0" lang="pt-BR" sz="1800" spc="-1" strike="noStrike">
                <a:solidFill>
                  <a:srgbClr val="e7e6e6"/>
                </a:solidFill>
                <a:latin typeface="Abadi"/>
                <a:ea typeface="SF Pro"/>
              </a:rPr>
              <a:t>Rodrigo Evangelista</a:t>
            </a:r>
            <a:endParaRPr b="0" lang="pt-BR" sz="1800" spc="-1" strike="noStrike">
              <a:latin typeface="Arial"/>
            </a:endParaRPr>
          </a:p>
          <a:p>
            <a:pPr>
              <a:lnSpc>
                <a:spcPct val="100000"/>
              </a:lnSpc>
            </a:pPr>
            <a:r>
              <a:rPr b="0" lang="pt-BR" sz="1800" spc="-1" strike="noStrike">
                <a:solidFill>
                  <a:srgbClr val="e7e6e6"/>
                </a:solidFill>
                <a:latin typeface="Abadi"/>
                <a:ea typeface="SF Pro"/>
              </a:rPr>
              <a:t>16/01/2022</a:t>
            </a:r>
            <a:endParaRPr b="0" lang="pt-BR" sz="1800" spc="-1" strike="noStrike">
              <a:latin typeface="Arial"/>
            </a:endParaRPr>
          </a:p>
        </p:txBody>
      </p:sp>
      <p:pic>
        <p:nvPicPr>
          <p:cNvPr id="165" name="Picture 2" descr=""/>
          <p:cNvPicPr/>
          <p:nvPr/>
        </p:nvPicPr>
        <p:blipFill>
          <a:blip r:embed="rId2"/>
          <a:stretch/>
        </p:blipFill>
        <p:spPr>
          <a:xfrm>
            <a:off x="889920" y="676800"/>
            <a:ext cx="2103840" cy="628920"/>
          </a:xfrm>
          <a:prstGeom prst="rect">
            <a:avLst/>
          </a:prstGeom>
          <a:ln>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2"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5ACE0916-6507-4836-B5CC-75ABC0E58A11}" type="slidenum">
              <a:rPr b="0" lang="pt-BR" sz="1600" spc="-1" strike="noStrike">
                <a:solidFill>
                  <a:srgbClr val="1c7ddb"/>
                </a:solidFill>
                <a:latin typeface="Abadi"/>
              </a:rPr>
              <a:t>9</a:t>
            </a:fld>
            <a:endParaRPr b="0" lang="pt-BR" sz="1600" spc="-1" strike="noStrike">
              <a:latin typeface="Times New Roman"/>
            </a:endParaRPr>
          </a:p>
        </p:txBody>
      </p:sp>
      <p:sp>
        <p:nvSpPr>
          <p:cNvPr id="193" name="TextShape 2"/>
          <p:cNvSpPr txBox="1"/>
          <p:nvPr/>
        </p:nvSpPr>
        <p:spPr>
          <a:xfrm>
            <a:off x="576000" y="1368000"/>
            <a:ext cx="8630280" cy="4350960"/>
          </a:xfrm>
          <a:prstGeom prst="rect">
            <a:avLst/>
          </a:prstGeom>
          <a:noFill/>
          <a:ln>
            <a:noFill/>
          </a:ln>
        </p:spPr>
        <p:txBody>
          <a:bodyPr>
            <a:noAutofit/>
          </a:bodyPr>
          <a:p>
            <a:pPr algn="just">
              <a:lnSpc>
                <a:spcPct val="100000"/>
              </a:lnSpc>
            </a:pPr>
            <a:r>
              <a:rPr b="0" lang="en-US" sz="2200" spc="-1" strike="noStrike">
                <a:solidFill>
                  <a:srgbClr val="292929"/>
                </a:solidFill>
                <a:latin typeface="Abadi"/>
              </a:rPr>
              <a:t>Initially, the data were filtered to contain only the records of falcon 9, later it was found that there were some null values in the data as shown in the figure: Landing pad would remain null as It represents that the landing pad wasn't used. Null values in the column PayloadMass will be replaced by the mean value. </a:t>
            </a:r>
            <a:endParaRPr b="0" lang="en-US" sz="2200" spc="-1" strike="noStrike">
              <a:solidFill>
                <a:srgbClr val="000000"/>
              </a:solidFill>
              <a:latin typeface="Calibri"/>
            </a:endParaRPr>
          </a:p>
          <a:p>
            <a:pPr algn="just">
              <a:lnSpc>
                <a:spcPct val="100000"/>
              </a:lnSpc>
            </a:pPr>
            <a:r>
              <a:rPr b="0" lang="en-US" sz="2200" spc="-1" strike="noStrike">
                <a:solidFill>
                  <a:srgbClr val="292929"/>
                </a:solidFill>
                <a:latin typeface="Abadi"/>
              </a:rPr>
              <a:t>One hot encoding was done for some categorical varibles in order to feed them to the  ML algorithm after performring feature scaling.</a:t>
            </a:r>
            <a:endParaRPr b="0" lang="en-US" sz="2200" spc="-1" strike="noStrike">
              <a:solidFill>
                <a:srgbClr val="000000"/>
              </a:solidFill>
              <a:latin typeface="Calibri"/>
            </a:endParaRPr>
          </a:p>
          <a:p>
            <a:pPr algn="just">
              <a:lnSpc>
                <a:spcPct val="100000"/>
              </a:lnSpc>
            </a:pPr>
            <a:r>
              <a:rPr b="0" lang="en-US" sz="2200" spc="-1" strike="noStrike">
                <a:solidFill>
                  <a:srgbClr val="292929"/>
                </a:solidFill>
                <a:latin typeface="Abadi"/>
              </a:rPr>
              <a:t>The class variable had the values </a:t>
            </a:r>
            <a:r>
              <a:rPr b="0" lang="en-US" sz="2200" spc="-1" strike="noStrike">
                <a:solidFill>
                  <a:srgbClr val="000000"/>
                </a:solidFill>
                <a:latin typeface="Abadi"/>
              </a:rPr>
              <a:t>{'False ASDS', 'False Ocean', 'False RTLS', 'None ASDS', 'None None'} These values were converted to 0 and {'True ASDS', 'True Ocean', 'True RTLS'} to 1 representing successful landing of stage 1. Additionally, success rate was found out to be: 66%</a:t>
            </a:r>
            <a:endParaRPr b="0" lang="en-US" sz="2200" spc="-1" strike="noStrike">
              <a:solidFill>
                <a:srgbClr val="000000"/>
              </a:solidFill>
              <a:latin typeface="Calibri"/>
            </a:endParaRPr>
          </a:p>
          <a:p>
            <a:pPr algn="just">
              <a:lnSpc>
                <a:spcPct val="100000"/>
              </a:lnSpc>
            </a:pPr>
            <a:r>
              <a:rPr b="0" lang="en-US" sz="2200" spc="-1" strike="noStrike">
                <a:solidFill>
                  <a:srgbClr val="292929"/>
                </a:solidFill>
                <a:latin typeface="Abadi"/>
              </a:rPr>
              <a:t>Guthub link: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p:txBody>
      </p:sp>
      <p:sp>
        <p:nvSpPr>
          <p:cNvPr id="194"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Data Wrangling</a:t>
            </a:r>
            <a:endParaRPr b="0" lang="pt-BR" sz="4000" spc="-1" strike="noStrike">
              <a:latin typeface="Arial"/>
            </a:endParaRPr>
          </a:p>
        </p:txBody>
      </p:sp>
      <p:pic>
        <p:nvPicPr>
          <p:cNvPr id="195" name="Picture 2" descr=""/>
          <p:cNvPicPr/>
          <p:nvPr/>
        </p:nvPicPr>
        <p:blipFill>
          <a:blip r:embed="rId3"/>
          <a:stretch/>
        </p:blipFill>
        <p:spPr>
          <a:xfrm>
            <a:off x="9489600" y="1879560"/>
            <a:ext cx="2414160" cy="378828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96"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D2B35F37-7394-4052-940B-D7282014C826}" type="slidenum">
              <a:rPr b="0" lang="pt-BR" sz="1600" spc="-1" strike="noStrike">
                <a:solidFill>
                  <a:srgbClr val="1c7ddb"/>
                </a:solidFill>
                <a:latin typeface="Abadi"/>
              </a:rPr>
              <a:t>10</a:t>
            </a:fld>
            <a:endParaRPr b="0" lang="pt-BR" sz="1600" spc="-1" strike="noStrike">
              <a:latin typeface="Times New Roman"/>
            </a:endParaRPr>
          </a:p>
        </p:txBody>
      </p:sp>
      <p:sp>
        <p:nvSpPr>
          <p:cNvPr id="197" name="TextShape 2"/>
          <p:cNvSpPr txBox="1"/>
          <p:nvPr/>
        </p:nvSpPr>
        <p:spPr>
          <a:xfrm>
            <a:off x="792000" y="1440000"/>
            <a:ext cx="9745200" cy="4350960"/>
          </a:xfrm>
          <a:prstGeom prst="rect">
            <a:avLst/>
          </a:prstGeom>
          <a:noFill/>
          <a:ln>
            <a:noFill/>
          </a:ln>
        </p:spPr>
        <p:txBody>
          <a:bodyPr>
            <a:noAutofit/>
          </a:bodyPr>
          <a:p>
            <a:pPr algn="just">
              <a:lnSpc>
                <a:spcPct val="100000"/>
              </a:lnSpc>
              <a:spcBef>
                <a:spcPts val="1400"/>
              </a:spcBef>
            </a:pPr>
            <a:r>
              <a:rPr b="0" lang="en-US" sz="2200" spc="-1" strike="noStrike">
                <a:solidFill>
                  <a:srgbClr val="292929"/>
                </a:solidFill>
                <a:latin typeface="Abadi"/>
              </a:rPr>
              <a:t>Bar graphs and Scatter plots for launch sites w.r.t number of launches, payload and number of launches w.r.t payload mass was created with hue set to class variables(it represents colors according to the values of class which in our case was 0 for blue and 1 for yellow) as example: </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r>
              <a:rPr b="0" lang="en-US" sz="2200" spc="-1" strike="noStrike">
                <a:solidFill>
                  <a:srgbClr val="292929"/>
                </a:solidFill>
                <a:latin typeface="Abadi"/>
              </a:rPr>
              <a:t>The visualisation also shows the increasing progress of space x with each year,  Github link: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pPr>
            <a:endParaRPr b="0" lang="en-US" sz="2200" spc="-1" strike="noStrike">
              <a:solidFill>
                <a:srgbClr val="000000"/>
              </a:solidFill>
              <a:latin typeface="Calibri"/>
            </a:endParaRPr>
          </a:p>
        </p:txBody>
      </p:sp>
      <p:sp>
        <p:nvSpPr>
          <p:cNvPr id="198"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EDA with Data Visualization</a:t>
            </a:r>
            <a:endParaRPr b="0" lang="pt-BR" sz="4000" spc="-1" strike="noStrike">
              <a:latin typeface="Arial"/>
            </a:endParaRPr>
          </a:p>
        </p:txBody>
      </p:sp>
      <p:pic>
        <p:nvPicPr>
          <p:cNvPr id="199" name="Picture 5" descr=""/>
          <p:cNvPicPr/>
          <p:nvPr/>
        </p:nvPicPr>
        <p:blipFill>
          <a:blip r:embed="rId3"/>
          <a:stretch/>
        </p:blipFill>
        <p:spPr>
          <a:xfrm>
            <a:off x="5495760" y="3024000"/>
            <a:ext cx="3864240" cy="226188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0"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F2490561-0B81-44CB-903D-059F1B939F04}" type="slidenum">
              <a:rPr b="0" lang="pt-BR" sz="1600" spc="-1" strike="noStrike">
                <a:solidFill>
                  <a:srgbClr val="1c7ddb"/>
                </a:solidFill>
                <a:latin typeface="Abadi"/>
              </a:rPr>
              <a:t>11</a:t>
            </a:fld>
            <a:endParaRPr b="0" lang="pt-BR" sz="1600" spc="-1" strike="noStrike">
              <a:latin typeface="Times New Roman"/>
            </a:endParaRPr>
          </a:p>
        </p:txBody>
      </p:sp>
      <p:sp>
        <p:nvSpPr>
          <p:cNvPr id="201" name="TextShape 2"/>
          <p:cNvSpPr txBox="1"/>
          <p:nvPr/>
        </p:nvSpPr>
        <p:spPr>
          <a:xfrm>
            <a:off x="860760" y="1250640"/>
            <a:ext cx="10515240" cy="4365360"/>
          </a:xfrm>
          <a:prstGeom prst="rect">
            <a:avLst/>
          </a:prstGeom>
          <a:noFill/>
          <a:ln>
            <a:noFill/>
          </a:ln>
        </p:spPr>
        <p:txBody>
          <a:bodyPr>
            <a:normAutofit/>
          </a:bodyPr>
          <a:p>
            <a:pPr algn="just">
              <a:lnSpc>
                <a:spcPct val="100000"/>
              </a:lnSpc>
              <a:spcBef>
                <a:spcPts val="1400"/>
              </a:spcBef>
            </a:pPr>
            <a:endParaRPr b="0" lang="en-US" sz="2800" spc="-1" strike="noStrike">
              <a:solidFill>
                <a:srgbClr val="000000"/>
              </a:solidFill>
              <a:latin typeface="Calibri"/>
            </a:endParaRPr>
          </a:p>
          <a:p>
            <a:pPr algn="just">
              <a:lnSpc>
                <a:spcPct val="100000"/>
              </a:lnSpc>
              <a:spcBef>
                <a:spcPts val="1400"/>
              </a:spcBef>
            </a:pPr>
            <a:r>
              <a:rPr b="0" lang="en-US" sz="2200" spc="-1" strike="noStrike">
                <a:solidFill>
                  <a:srgbClr val="292929"/>
                </a:solidFill>
                <a:latin typeface="Abadi"/>
              </a:rPr>
              <a:t>An interactive map was created for visualizing the various factors, markers, and highlighted circles with popups were added for different launch sites to easily spot them on the map. Cluster object of markers was created to show lunch outcomes, with red being 0 I.e unsuccessful, and 1 being green I.e., successful landing. At the end a polyline object was added to the map to show the distance of the launch site from its proximites such as nearest railway station.</a:t>
            </a:r>
            <a:endParaRPr b="0" lang="en-US" sz="2200" spc="-1" strike="noStrike">
              <a:solidFill>
                <a:srgbClr val="000000"/>
              </a:solidFill>
              <a:latin typeface="Calibri"/>
            </a:endParaRPr>
          </a:p>
          <a:p>
            <a:pPr algn="just">
              <a:lnSpc>
                <a:spcPct val="100000"/>
              </a:lnSpc>
              <a:spcBef>
                <a:spcPts val="1400"/>
              </a:spcBef>
            </a:pPr>
            <a:r>
              <a:rPr b="0" lang="en-US" sz="2200" spc="-1" strike="noStrike">
                <a:solidFill>
                  <a:srgbClr val="292929"/>
                </a:solidFill>
                <a:latin typeface="Abadi"/>
              </a:rPr>
              <a:t>GitHub URL: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pPr>
            <a:endParaRPr b="0" lang="en-US" sz="2200" spc="-1" strike="noStrike">
              <a:solidFill>
                <a:srgbClr val="000000"/>
              </a:solidFill>
              <a:latin typeface="Calibri"/>
            </a:endParaRPr>
          </a:p>
          <a:p>
            <a:pPr algn="just">
              <a:lnSpc>
                <a:spcPct val="100000"/>
              </a:lnSpc>
            </a:pPr>
            <a:endParaRPr b="0" lang="en-US" sz="2200" spc="-1" strike="noStrike">
              <a:solidFill>
                <a:srgbClr val="000000"/>
              </a:solidFill>
              <a:latin typeface="Calibri"/>
            </a:endParaRPr>
          </a:p>
        </p:txBody>
      </p:sp>
      <p:sp>
        <p:nvSpPr>
          <p:cNvPr id="202"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Interactive Map with Folium</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3"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8404B675-0EBC-4492-A88E-68D54F55DB44}" type="slidenum">
              <a:rPr b="0" lang="pt-BR" sz="1600" spc="-1" strike="noStrike">
                <a:solidFill>
                  <a:srgbClr val="1c7ddb"/>
                </a:solidFill>
                <a:latin typeface="Abadi"/>
              </a:rPr>
              <a:t>12</a:t>
            </a:fld>
            <a:endParaRPr b="0" lang="pt-BR" sz="1600" spc="-1" strike="noStrike">
              <a:latin typeface="Times New Roman"/>
            </a:endParaRPr>
          </a:p>
        </p:txBody>
      </p:sp>
      <p:sp>
        <p:nvSpPr>
          <p:cNvPr id="204" name="TextShape 2"/>
          <p:cNvSpPr txBox="1"/>
          <p:nvPr/>
        </p:nvSpPr>
        <p:spPr>
          <a:xfrm>
            <a:off x="770040" y="1423080"/>
            <a:ext cx="10521720" cy="450900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An interactive web application was created using dash, with a drop-down menu to select the launch site, and range-slider to choose the range of payload. Interactive pie chart showing success rate of all launch sites by default, and a  scatter plot showing launch outcomes of all sites according to their payloads in the default range(0-10000) were added. </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Dropdown menu would allow the user to choose the launch site that would alter the figure of pie chart and scatter plo​t to show outcomes of that launch site, and through the range-slider user can select the range of payload on the x-axis of scatter plot. These interactions would allowthe user to visualise the data more in depth ccording to his needs.</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ea typeface="Microsoft YaHei"/>
              </a:rPr>
              <a:t>GitHub URL: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p:txBody>
      </p:sp>
      <p:sp>
        <p:nvSpPr>
          <p:cNvPr id="205"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Build a Dashboard with Plotly Dash</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6"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07301529-64D8-4364-9B22-82A850F936CC}" type="slidenum">
              <a:rPr b="0" lang="pt-BR" sz="1600" spc="-1" strike="noStrike">
                <a:solidFill>
                  <a:srgbClr val="1c7ddb"/>
                </a:solidFill>
                <a:latin typeface="Abadi"/>
              </a:rPr>
              <a:t>13</a:t>
            </a:fld>
            <a:endParaRPr b="0" lang="pt-BR" sz="1600" spc="-1" strike="noStrike">
              <a:latin typeface="Times New Roman"/>
            </a:endParaRPr>
          </a:p>
        </p:txBody>
      </p:sp>
      <p:sp>
        <p:nvSpPr>
          <p:cNvPr id="207" name="TextShape 2"/>
          <p:cNvSpPr txBox="1"/>
          <p:nvPr/>
        </p:nvSpPr>
        <p:spPr>
          <a:xfrm>
            <a:off x="770040" y="1825560"/>
            <a:ext cx="974520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Many various types of ML model was used with in addition with GridSearchSV. These ML algorithms were logistic regression, SVM, decision tree and KNN. The model with best out of sample accuracy were KNN, logistic regression and SVM. The R2 score was around .83</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GitHub URL: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08"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Predictive Analysis (Classification)</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09"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926A215F-3CD6-4DD8-8056-AD7B0E472ED9}" type="slidenum">
              <a:rPr b="0" lang="pt-BR" sz="1600" spc="-1" strike="noStrike">
                <a:solidFill>
                  <a:srgbClr val="1c7ddb"/>
                </a:solidFill>
                <a:latin typeface="Abadi"/>
              </a:rPr>
              <a:t>14</a:t>
            </a:fld>
            <a:endParaRPr b="0" lang="pt-BR" sz="1600" spc="-1" strike="noStrike">
              <a:latin typeface="Times New Roman"/>
            </a:endParaRPr>
          </a:p>
        </p:txBody>
      </p:sp>
      <p:sp>
        <p:nvSpPr>
          <p:cNvPr id="210" name="CustomShape 2"/>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Results</a:t>
            </a:r>
            <a:endParaRPr b="0" lang="pt-BR" sz="4000" spc="-1" strike="noStrike">
              <a:latin typeface="Arial"/>
            </a:endParaRPr>
          </a:p>
        </p:txBody>
      </p:sp>
      <p:pic>
        <p:nvPicPr>
          <p:cNvPr id="211" name="Picture 2" descr=""/>
          <p:cNvPicPr/>
          <p:nvPr/>
        </p:nvPicPr>
        <p:blipFill>
          <a:blip r:embed="rId2"/>
          <a:stretch/>
        </p:blipFill>
        <p:spPr>
          <a:xfrm>
            <a:off x="339480" y="1464120"/>
            <a:ext cx="5302080" cy="4087800"/>
          </a:xfrm>
          <a:prstGeom prst="rect">
            <a:avLst/>
          </a:prstGeom>
          <a:ln>
            <a:noFill/>
          </a:ln>
        </p:spPr>
      </p:pic>
      <p:sp>
        <p:nvSpPr>
          <p:cNvPr id="212" name="CustomShape 3"/>
          <p:cNvSpPr/>
          <p:nvPr/>
        </p:nvSpPr>
        <p:spPr>
          <a:xfrm>
            <a:off x="1618920" y="5759640"/>
            <a:ext cx="2742840" cy="366120"/>
          </a:xfrm>
          <a:prstGeom prst="rect">
            <a:avLst/>
          </a:prstGeom>
          <a:noFill/>
          <a:ln>
            <a:noFill/>
          </a:ln>
        </p:spPr>
        <p:style>
          <a:lnRef idx="0"/>
          <a:fillRef idx="0"/>
          <a:effectRef idx="0"/>
          <a:fontRef idx="minor"/>
        </p:style>
        <p:txBody>
          <a:bodyPr>
            <a:spAutoFit/>
          </a:bodyPr>
          <a:p>
            <a:pPr algn="ctr">
              <a:lnSpc>
                <a:spcPct val="100000"/>
              </a:lnSpc>
            </a:pPr>
            <a:r>
              <a:rPr b="1" lang="pt-BR" sz="1800" spc="-1" strike="noStrike">
                <a:solidFill>
                  <a:srgbClr val="000000"/>
                </a:solidFill>
                <a:latin typeface="Calibri"/>
              </a:rPr>
              <a:t>Logistic regression</a:t>
            </a:r>
            <a:endParaRPr b="0" lang="pt-BR" sz="1800" spc="-1" strike="noStrike">
              <a:latin typeface="Arial"/>
            </a:endParaRPr>
          </a:p>
        </p:txBody>
      </p:sp>
      <p:pic>
        <p:nvPicPr>
          <p:cNvPr id="213" name="Picture 5" descr=""/>
          <p:cNvPicPr/>
          <p:nvPr/>
        </p:nvPicPr>
        <p:blipFill>
          <a:blip r:embed="rId3"/>
          <a:stretch/>
        </p:blipFill>
        <p:spPr>
          <a:xfrm>
            <a:off x="6090120" y="1464120"/>
            <a:ext cx="5302080" cy="4087800"/>
          </a:xfrm>
          <a:prstGeom prst="rect">
            <a:avLst/>
          </a:prstGeom>
          <a:ln>
            <a:noFill/>
          </a:ln>
        </p:spPr>
      </p:pic>
      <p:sp>
        <p:nvSpPr>
          <p:cNvPr id="214" name="CustomShape 4"/>
          <p:cNvSpPr/>
          <p:nvPr/>
        </p:nvSpPr>
        <p:spPr>
          <a:xfrm>
            <a:off x="7368840" y="5758560"/>
            <a:ext cx="2742840" cy="366120"/>
          </a:xfrm>
          <a:prstGeom prst="rect">
            <a:avLst/>
          </a:prstGeom>
          <a:noFill/>
          <a:ln>
            <a:noFill/>
          </a:ln>
        </p:spPr>
        <p:style>
          <a:lnRef idx="0"/>
          <a:fillRef idx="0"/>
          <a:effectRef idx="0"/>
          <a:fontRef idx="minor"/>
        </p:style>
        <p:txBody>
          <a:bodyPr>
            <a:spAutoFit/>
          </a:bodyPr>
          <a:p>
            <a:pPr algn="ctr">
              <a:lnSpc>
                <a:spcPct val="100000"/>
              </a:lnSpc>
            </a:pPr>
            <a:r>
              <a:rPr b="1" lang="pt-BR" sz="1800" spc="-1" strike="noStrike">
                <a:solidFill>
                  <a:srgbClr val="000000"/>
                </a:solidFill>
                <a:latin typeface="Calibri"/>
              </a:rPr>
              <a:t>SVM</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5"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B119F400-D9CA-4C57-8802-D42B73346F64}" type="slidenum">
              <a:rPr b="0" lang="pt-BR" sz="1600" spc="-1" strike="noStrike">
                <a:solidFill>
                  <a:srgbClr val="1c7ddb"/>
                </a:solidFill>
                <a:latin typeface="Abadi"/>
              </a:rPr>
              <a:t>15</a:t>
            </a:fld>
            <a:endParaRPr b="0" lang="pt-BR" sz="1600" spc="-1" strike="noStrike">
              <a:latin typeface="Times New Roman"/>
            </a:endParaRPr>
          </a:p>
        </p:txBody>
      </p:sp>
      <p:sp>
        <p:nvSpPr>
          <p:cNvPr id="216" name="TextShape 2"/>
          <p:cNvSpPr txBox="1"/>
          <p:nvPr/>
        </p:nvSpPr>
        <p:spPr>
          <a:xfrm>
            <a:off x="865080" y="4372200"/>
            <a:ext cx="10588680" cy="149652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We can see above that CCAFS SLC 40 have a higher chance of success with increasing number of launches. Same goes for the KSC LC 39A.</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17"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Flight Number vs. Launch Site</a:t>
            </a:r>
            <a:endParaRPr b="0" lang="pt-BR" sz="4000" spc="-1" strike="noStrike">
              <a:latin typeface="Arial"/>
            </a:endParaRPr>
          </a:p>
        </p:txBody>
      </p:sp>
      <p:pic>
        <p:nvPicPr>
          <p:cNvPr id="218" name="Picture 5" descr=""/>
          <p:cNvPicPr/>
          <p:nvPr/>
        </p:nvPicPr>
        <p:blipFill>
          <a:blip r:embed="rId2"/>
          <a:stretch/>
        </p:blipFill>
        <p:spPr>
          <a:xfrm>
            <a:off x="95040" y="1715040"/>
            <a:ext cx="12016080" cy="265140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19"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2F45882B-B363-4665-AB2D-2994E62879A8}" type="slidenum">
              <a:rPr b="0" lang="pt-BR" sz="1600" spc="-1" strike="noStrike">
                <a:solidFill>
                  <a:srgbClr val="1c7ddb"/>
                </a:solidFill>
                <a:latin typeface="Abadi"/>
              </a:rPr>
              <a:t>17</a:t>
            </a:fld>
            <a:endParaRPr b="0" lang="pt-BR" sz="1600" spc="-1" strike="noStrike">
              <a:latin typeface="Times New Roman"/>
            </a:endParaRPr>
          </a:p>
        </p:txBody>
      </p:sp>
      <p:sp>
        <p:nvSpPr>
          <p:cNvPr id="220" name="TextShape 2"/>
          <p:cNvSpPr txBox="1"/>
          <p:nvPr/>
        </p:nvSpPr>
        <p:spPr>
          <a:xfrm>
            <a:off x="770040" y="4974120"/>
            <a:ext cx="10516680" cy="1338480"/>
          </a:xfrm>
          <a:prstGeom prst="rect">
            <a:avLst/>
          </a:prstGeom>
          <a:noFill/>
          <a:ln>
            <a:noFill/>
          </a:ln>
        </p:spPr>
        <p:txBody>
          <a:bodyPr>
            <a:normAutofit/>
          </a:bodyPr>
          <a:p>
            <a:pPr algn="just">
              <a:lnSpc>
                <a:spcPct val="100000"/>
              </a:lnSpc>
              <a:spcBef>
                <a:spcPts val="1400"/>
              </a:spcBef>
            </a:pPr>
            <a:r>
              <a:rPr b="0" lang="en-US" sz="2200" spc="-1" strike="noStrike">
                <a:solidFill>
                  <a:srgbClr val="000000"/>
                </a:solidFill>
                <a:latin typeface="Abadi"/>
                <a:ea typeface="Calibri"/>
              </a:rPr>
              <a:t>The launch site CCAFS  SLC 40  had a high chances of success, when the payload mass was lower. We can also see that VAFB SLC 4E was not used much in comparison to other launch sites.</a:t>
            </a:r>
            <a:endParaRPr b="0" lang="en-US" sz="2200" spc="-1" strike="noStrike">
              <a:solidFill>
                <a:srgbClr val="000000"/>
              </a:solidFill>
              <a:latin typeface="Calibri"/>
            </a:endParaRPr>
          </a:p>
        </p:txBody>
      </p:sp>
      <p:sp>
        <p:nvSpPr>
          <p:cNvPr id="221"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Payload vs. Launch Site</a:t>
            </a:r>
            <a:endParaRPr b="0" lang="pt-BR" sz="4000" spc="-1" strike="noStrike">
              <a:latin typeface="Arial"/>
            </a:endParaRPr>
          </a:p>
        </p:txBody>
      </p:sp>
      <p:pic>
        <p:nvPicPr>
          <p:cNvPr id="222" name="Picture 5" descr=""/>
          <p:cNvPicPr/>
          <p:nvPr/>
        </p:nvPicPr>
        <p:blipFill>
          <a:blip r:embed="rId2"/>
          <a:stretch/>
        </p:blipFill>
        <p:spPr>
          <a:xfrm>
            <a:off x="2912760" y="1881000"/>
            <a:ext cx="5273280" cy="309564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23"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2A727BB7-DEB0-4869-ABE0-46DA57242913}" type="slidenum">
              <a:rPr b="0" lang="pt-BR" sz="1600" spc="-1" strike="noStrike">
                <a:solidFill>
                  <a:srgbClr val="1c7ddb"/>
                </a:solidFill>
                <a:latin typeface="Abadi"/>
              </a:rPr>
              <a:t>18</a:t>
            </a:fld>
            <a:endParaRPr b="0" lang="pt-BR" sz="1600" spc="-1" strike="noStrike">
              <a:latin typeface="Times New Roman"/>
            </a:endParaRPr>
          </a:p>
        </p:txBody>
      </p:sp>
      <p:sp>
        <p:nvSpPr>
          <p:cNvPr id="224" name="TextShape 2"/>
          <p:cNvSpPr txBox="1"/>
          <p:nvPr/>
        </p:nvSpPr>
        <p:spPr>
          <a:xfrm>
            <a:off x="770040" y="5331240"/>
            <a:ext cx="10516680" cy="82080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Here we can notice that launch w.r.t SSO, HEO, ES-L1 and GEO orbits have a higher chances of success</a:t>
            </a:r>
            <a:endParaRPr b="0" lang="en-US" sz="2200" spc="-1" strike="noStrike">
              <a:solidFill>
                <a:srgbClr val="000000"/>
              </a:solidFill>
              <a:latin typeface="Calibri"/>
            </a:endParaRPr>
          </a:p>
        </p:txBody>
      </p:sp>
      <p:sp>
        <p:nvSpPr>
          <p:cNvPr id="225"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Success Rate vs. Orbit Type</a:t>
            </a:r>
            <a:endParaRPr b="0" lang="pt-BR" sz="4000" spc="-1" strike="noStrike">
              <a:latin typeface="Arial"/>
            </a:endParaRPr>
          </a:p>
        </p:txBody>
      </p:sp>
      <p:pic>
        <p:nvPicPr>
          <p:cNvPr id="226" name="Picture 5" descr=""/>
          <p:cNvPicPr/>
          <p:nvPr/>
        </p:nvPicPr>
        <p:blipFill>
          <a:blip r:embed="rId2"/>
          <a:stretch/>
        </p:blipFill>
        <p:spPr>
          <a:xfrm>
            <a:off x="2611080" y="1520280"/>
            <a:ext cx="5632560" cy="381708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6" name="TextShape 1"/>
          <p:cNvSpPr txBox="1"/>
          <p:nvPr/>
        </p:nvSpPr>
        <p:spPr>
          <a:xfrm>
            <a:off x="8714880" y="6025680"/>
            <a:ext cx="2742840" cy="401400"/>
          </a:xfrm>
          <a:prstGeom prst="rect">
            <a:avLst/>
          </a:prstGeom>
          <a:noFill/>
          <a:ln>
            <a:noFill/>
          </a:ln>
        </p:spPr>
        <p:txBody>
          <a:bodyPr anchor="ctr">
            <a:normAutofit/>
          </a:bodyPr>
          <a:p>
            <a:pPr algn="r">
              <a:lnSpc>
                <a:spcPct val="100000"/>
              </a:lnSpc>
            </a:pPr>
            <a:fld id="{7D03C43F-1A36-4442-8B07-FD98303AD73D}" type="slidenum">
              <a:rPr b="0" lang="pt-BR" sz="1600" spc="-1" strike="noStrike">
                <a:solidFill>
                  <a:srgbClr val="1c7ddb"/>
                </a:solidFill>
                <a:latin typeface="Abadi"/>
              </a:rPr>
              <a:t>2</a:t>
            </a:fld>
            <a:endParaRPr b="0" lang="pt-BR" sz="1600" spc="-1" strike="noStrike">
              <a:latin typeface="Times New Roman"/>
            </a:endParaRPr>
          </a:p>
        </p:txBody>
      </p:sp>
      <p:sp>
        <p:nvSpPr>
          <p:cNvPr id="167" name="CustomShape 2"/>
          <p:cNvSpPr/>
          <p:nvPr/>
        </p:nvSpPr>
        <p:spPr>
          <a:xfrm>
            <a:off x="958680" y="2113200"/>
            <a:ext cx="5166720" cy="3320640"/>
          </a:xfrm>
          <a:prstGeom prst="rect">
            <a:avLst/>
          </a:prstGeom>
          <a:noFill/>
          <a:ln>
            <a:noFill/>
          </a:ln>
        </p:spPr>
        <p:style>
          <a:lnRef idx="0"/>
          <a:fillRef idx="0"/>
          <a:effectRef idx="0"/>
          <a:fontRef idx="minor"/>
        </p:style>
        <p:txBody>
          <a:bodyPr>
            <a:normAutofit/>
          </a:bodyPr>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Summary</a:t>
            </a:r>
            <a:endParaRPr b="0" lang="pt-BR" sz="2200" spc="-1" strike="noStrike">
              <a:latin typeface="Arial"/>
            </a:endParaRPr>
          </a:p>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Introduction</a:t>
            </a:r>
            <a:endParaRPr b="0" lang="pt-BR" sz="2200" spc="-1" strike="noStrike">
              <a:latin typeface="Arial"/>
            </a:endParaRPr>
          </a:p>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Methodology</a:t>
            </a:r>
            <a:endParaRPr b="0" lang="pt-BR" sz="2200" spc="-1" strike="noStrike">
              <a:latin typeface="Arial"/>
            </a:endParaRPr>
          </a:p>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Results</a:t>
            </a:r>
            <a:endParaRPr b="0" lang="pt-BR" sz="2200" spc="-1" strike="noStrike">
              <a:latin typeface="Arial"/>
            </a:endParaRPr>
          </a:p>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Conclusion</a:t>
            </a:r>
            <a:endParaRPr b="0" lang="pt-BR" sz="2200" spc="-1" strike="noStrike">
              <a:latin typeface="Arial"/>
            </a:endParaRPr>
          </a:p>
          <a:p>
            <a:pPr marL="228600" indent="-228240">
              <a:lnSpc>
                <a:spcPct val="100000"/>
              </a:lnSpc>
              <a:spcBef>
                <a:spcPts val="1400"/>
              </a:spcBef>
              <a:buClr>
                <a:srgbClr val="292929"/>
              </a:buClr>
              <a:buFont typeface="Arial"/>
              <a:buChar char="•"/>
            </a:pPr>
            <a:r>
              <a:rPr b="0" lang="pt-BR" sz="2200" spc="-1" strike="noStrike">
                <a:solidFill>
                  <a:srgbClr val="292929"/>
                </a:solidFill>
                <a:latin typeface="Abadi"/>
              </a:rPr>
              <a:t>Appendix</a:t>
            </a:r>
            <a:endParaRPr b="0" lang="pt-BR" sz="2200" spc="-1" strike="noStrike">
              <a:latin typeface="Arial"/>
            </a:endParaRPr>
          </a:p>
        </p:txBody>
      </p:sp>
      <p:sp>
        <p:nvSpPr>
          <p:cNvPr id="168"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Outline</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27"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5DB80D51-EDAC-4D4D-93AA-8A7C5D2DDE55}" type="slidenum">
              <a:rPr b="0" lang="pt-BR" sz="1600" spc="-1" strike="noStrike">
                <a:solidFill>
                  <a:srgbClr val="1c7ddb"/>
                </a:solidFill>
                <a:latin typeface="Abadi"/>
              </a:rPr>
              <a:t>19</a:t>
            </a:fld>
            <a:endParaRPr b="0" lang="pt-BR" sz="1600" spc="-1" strike="noStrike">
              <a:latin typeface="Times New Roman"/>
            </a:endParaRPr>
          </a:p>
        </p:txBody>
      </p:sp>
      <p:sp>
        <p:nvSpPr>
          <p:cNvPr id="228" name="TextShape 2"/>
          <p:cNvSpPr txBox="1"/>
          <p:nvPr/>
        </p:nvSpPr>
        <p:spPr>
          <a:xfrm>
            <a:off x="770040" y="5333400"/>
            <a:ext cx="10516680" cy="763200"/>
          </a:xfrm>
          <a:prstGeom prst="rect">
            <a:avLst/>
          </a:prstGeom>
          <a:noFill/>
          <a:ln>
            <a:noFill/>
          </a:ln>
        </p:spPr>
        <p:txBody>
          <a:bodyPr>
            <a:normAutofit fontScale="56000"/>
          </a:bodyPr>
          <a:p>
            <a:pPr>
              <a:lnSpc>
                <a:spcPct val="100000"/>
              </a:lnSpc>
              <a:spcBef>
                <a:spcPts val="1400"/>
              </a:spcBef>
            </a:pPr>
            <a:r>
              <a:rPr b="0" lang="en-US" sz="2200" spc="-1" strike="noStrike">
                <a:solidFill>
                  <a:srgbClr val="000000"/>
                </a:solidFill>
                <a:latin typeface="Abadi"/>
                <a:ea typeface="Calibri"/>
              </a:rPr>
              <a:t>in the LEO orbit the Success appears related to the number of flights; on the other hand, there seems to be no relationship between flight number when in GTO orbit</a:t>
            </a:r>
            <a:endParaRPr b="0" lang="en-US" sz="2200" spc="-1" strike="noStrike">
              <a:solidFill>
                <a:srgbClr val="000000"/>
              </a:solidFill>
              <a:latin typeface="Calibri"/>
            </a:endParaRPr>
          </a:p>
        </p:txBody>
      </p:sp>
      <p:sp>
        <p:nvSpPr>
          <p:cNvPr id="229"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Flight Number vs. Orbit Type</a:t>
            </a:r>
            <a:endParaRPr b="0" lang="pt-BR" sz="4000" spc="-1" strike="noStrike">
              <a:latin typeface="Arial"/>
            </a:endParaRPr>
          </a:p>
        </p:txBody>
      </p:sp>
      <p:pic>
        <p:nvPicPr>
          <p:cNvPr id="230" name="Picture 5" descr=""/>
          <p:cNvPicPr/>
          <p:nvPr/>
        </p:nvPicPr>
        <p:blipFill>
          <a:blip r:embed="rId2"/>
          <a:stretch/>
        </p:blipFill>
        <p:spPr>
          <a:xfrm>
            <a:off x="2912760" y="1433520"/>
            <a:ext cx="5819760" cy="3832560"/>
          </a:xfrm>
          <a:prstGeom prst="rect">
            <a:avLst/>
          </a:prstGeom>
          <a:ln>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31"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BA322130-1E07-4E2D-9FF2-2FE6695DDF8E}" type="slidenum">
              <a:rPr b="0" lang="pt-BR" sz="1600" spc="-1" strike="noStrike">
                <a:solidFill>
                  <a:srgbClr val="1c7ddb"/>
                </a:solidFill>
                <a:latin typeface="Abadi"/>
              </a:rPr>
              <a:t>20</a:t>
            </a:fld>
            <a:endParaRPr b="0" lang="pt-BR" sz="1600" spc="-1" strike="noStrike">
              <a:latin typeface="Times New Roman"/>
            </a:endParaRPr>
          </a:p>
        </p:txBody>
      </p:sp>
      <p:sp>
        <p:nvSpPr>
          <p:cNvPr id="232" name="TextShape 2"/>
          <p:cNvSpPr txBox="1"/>
          <p:nvPr/>
        </p:nvSpPr>
        <p:spPr>
          <a:xfrm>
            <a:off x="842040" y="5378400"/>
            <a:ext cx="10516680" cy="734400"/>
          </a:xfrm>
          <a:prstGeom prst="rect">
            <a:avLst/>
          </a:prstGeom>
          <a:noFill/>
          <a:ln>
            <a:noFill/>
          </a:ln>
        </p:spPr>
        <p:txBody>
          <a:bodyPr>
            <a:normAutofit fontScale="97000"/>
          </a:bodyPr>
          <a:p>
            <a:pPr>
              <a:lnSpc>
                <a:spcPct val="100000"/>
              </a:lnSpc>
              <a:spcBef>
                <a:spcPts val="1400"/>
              </a:spcBef>
            </a:pPr>
            <a:r>
              <a:rPr b="0" lang="en-US" sz="2200" spc="-1" strike="noStrike">
                <a:solidFill>
                  <a:srgbClr val="292929"/>
                </a:solidFill>
                <a:latin typeface="Abadi"/>
              </a:rPr>
              <a:t>We can observe that </a:t>
            </a:r>
            <a:r>
              <a:rPr b="0" lang="en-US" sz="2200" spc="-1" strike="noStrike">
                <a:solidFill>
                  <a:srgbClr val="000000"/>
                </a:solidFill>
                <a:latin typeface="Abadi"/>
                <a:ea typeface="Calibri"/>
              </a:rPr>
              <a:t>Heavy payloads have a negative influence on GTO orbits and positive on ISS and LEO orbits.</a:t>
            </a:r>
            <a:endParaRPr b="0" lang="en-US" sz="2200" spc="-1" strike="noStrike">
              <a:solidFill>
                <a:srgbClr val="000000"/>
              </a:solidFill>
              <a:latin typeface="Calibri"/>
            </a:endParaRPr>
          </a:p>
        </p:txBody>
      </p:sp>
      <p:sp>
        <p:nvSpPr>
          <p:cNvPr id="233"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Payload vs. Orbit Type</a:t>
            </a:r>
            <a:endParaRPr b="0" lang="pt-BR" sz="4000" spc="-1" strike="noStrike">
              <a:latin typeface="Arial"/>
            </a:endParaRPr>
          </a:p>
        </p:txBody>
      </p:sp>
      <p:pic>
        <p:nvPicPr>
          <p:cNvPr id="234" name="Picture 5" descr=""/>
          <p:cNvPicPr/>
          <p:nvPr/>
        </p:nvPicPr>
        <p:blipFill>
          <a:blip r:embed="rId2"/>
          <a:stretch/>
        </p:blipFill>
        <p:spPr>
          <a:xfrm>
            <a:off x="2812320" y="1451160"/>
            <a:ext cx="5920200" cy="3840120"/>
          </a:xfrm>
          <a:prstGeom prst="rect">
            <a:avLst/>
          </a:prstGeom>
          <a:ln>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35"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EA8459D1-FE1E-491B-BF82-E45035580492}" type="slidenum">
              <a:rPr b="0" lang="pt-BR" sz="1600" spc="-1" strike="noStrike">
                <a:solidFill>
                  <a:srgbClr val="1c7ddb"/>
                </a:solidFill>
                <a:latin typeface="Abadi"/>
              </a:rPr>
              <a:t>21</a:t>
            </a:fld>
            <a:endParaRPr b="0" lang="pt-BR" sz="1600" spc="-1" strike="noStrike">
              <a:latin typeface="Times New Roman"/>
            </a:endParaRPr>
          </a:p>
        </p:txBody>
      </p:sp>
      <p:sp>
        <p:nvSpPr>
          <p:cNvPr id="236" name="TextShape 2"/>
          <p:cNvSpPr txBox="1"/>
          <p:nvPr/>
        </p:nvSpPr>
        <p:spPr>
          <a:xfrm>
            <a:off x="770040" y="5376600"/>
            <a:ext cx="10516680" cy="79200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We </a:t>
            </a:r>
            <a:r>
              <a:rPr b="0" lang="en-US" sz="2200" spc="-1" strike="noStrike">
                <a:solidFill>
                  <a:srgbClr val="000000"/>
                </a:solidFill>
                <a:latin typeface="Abadi"/>
                <a:ea typeface="Calibri"/>
              </a:rPr>
              <a:t>can observe that the sucess rate since 2013 kept increasing till 2020. It shows how much progress had space x done in recent times</a:t>
            </a:r>
            <a:endParaRPr b="0" lang="en-US" sz="2200" spc="-1" strike="noStrike">
              <a:solidFill>
                <a:srgbClr val="000000"/>
              </a:solidFill>
              <a:latin typeface="Calibri"/>
            </a:endParaRPr>
          </a:p>
        </p:txBody>
      </p:sp>
      <p:sp>
        <p:nvSpPr>
          <p:cNvPr id="237"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Launch Success Yearly Trend</a:t>
            </a:r>
            <a:endParaRPr b="0" lang="pt-BR" sz="4000" spc="-1" strike="noStrike">
              <a:latin typeface="Arial"/>
            </a:endParaRPr>
          </a:p>
        </p:txBody>
      </p:sp>
      <p:pic>
        <p:nvPicPr>
          <p:cNvPr id="238" name="Picture 5" descr=""/>
          <p:cNvPicPr/>
          <p:nvPr/>
        </p:nvPicPr>
        <p:blipFill>
          <a:blip r:embed="rId2"/>
          <a:stretch/>
        </p:blipFill>
        <p:spPr>
          <a:xfrm>
            <a:off x="2927160" y="1577880"/>
            <a:ext cx="5546520" cy="3802680"/>
          </a:xfrm>
          <a:prstGeom prst="rect">
            <a:avLst/>
          </a:prstGeom>
          <a:ln>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39"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12BDBA12-24EF-4838-A9C2-6E1386A4059D}" type="slidenum">
              <a:rPr b="0" lang="pt-BR" sz="1600" spc="-1" strike="noStrike">
                <a:solidFill>
                  <a:srgbClr val="1c7ddb"/>
                </a:solidFill>
                <a:latin typeface="Abadi"/>
              </a:rPr>
              <a:t>22</a:t>
            </a:fld>
            <a:endParaRPr b="0" lang="pt-BR" sz="1600" spc="-1" strike="noStrike">
              <a:latin typeface="Times New Roman"/>
            </a:endParaRPr>
          </a:p>
        </p:txBody>
      </p:sp>
      <p:sp>
        <p:nvSpPr>
          <p:cNvPr id="240" name="TextShape 2"/>
          <p:cNvSpPr txBox="1"/>
          <p:nvPr/>
        </p:nvSpPr>
        <p:spPr>
          <a:xfrm>
            <a:off x="770040" y="1825560"/>
            <a:ext cx="9745200" cy="4350960"/>
          </a:xfrm>
          <a:prstGeom prst="rect">
            <a:avLst/>
          </a:prstGeom>
          <a:noFill/>
          <a:ln>
            <a:noFill/>
          </a:ln>
        </p:spPr>
        <p:txBody>
          <a:bodyPr>
            <a:normAutofit/>
          </a:bodyPr>
          <a:p>
            <a:pPr algn="just">
              <a:lnSpc>
                <a:spcPct val="100000"/>
              </a:lnSpc>
              <a:spcBef>
                <a:spcPts val="1400"/>
              </a:spcBef>
            </a:pPr>
            <a:r>
              <a:rPr b="0" lang="en-US" sz="2200" spc="-1" strike="noStrike">
                <a:solidFill>
                  <a:srgbClr val="292929"/>
                </a:solidFill>
                <a:latin typeface="Abadi"/>
              </a:rPr>
              <a:t>The names of the all launch sites are:</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r>
              <a:rPr b="0" lang="en-US" sz="2200" spc="-1" strike="noStrike">
                <a:solidFill>
                  <a:srgbClr val="292929"/>
                </a:solidFill>
                <a:latin typeface="Abadi"/>
              </a:rPr>
              <a:t>We used pandas.groupby() funtion passing 'Launch Sites' as the parameter, and then we printed the first element in those group using .first() function on our groupby object.</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p:txBody>
      </p:sp>
      <p:sp>
        <p:nvSpPr>
          <p:cNvPr id="241"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All Launch Site Names</a:t>
            </a:r>
            <a:endParaRPr b="0" lang="pt-BR" sz="4000" spc="-1" strike="noStrike">
              <a:latin typeface="Arial"/>
            </a:endParaRPr>
          </a:p>
        </p:txBody>
      </p:sp>
      <p:pic>
        <p:nvPicPr>
          <p:cNvPr id="242" name="Picture 5" descr=""/>
          <p:cNvPicPr/>
          <p:nvPr/>
        </p:nvPicPr>
        <p:blipFill>
          <a:blip r:embed="rId2"/>
          <a:stretch/>
        </p:blipFill>
        <p:spPr>
          <a:xfrm>
            <a:off x="4178160" y="2386080"/>
            <a:ext cx="3849840" cy="1927440"/>
          </a:xfrm>
          <a:prstGeom prst="rect">
            <a:avLst/>
          </a:prstGeom>
          <a:ln>
            <a:noFill/>
          </a:ln>
        </p:spPr>
      </p:pic>
      <p:pic>
        <p:nvPicPr>
          <p:cNvPr id="243" name="Picture 6" descr=""/>
          <p:cNvPicPr/>
          <p:nvPr/>
        </p:nvPicPr>
        <p:blipFill>
          <a:blip r:embed="rId3"/>
          <a:stretch/>
        </p:blipFill>
        <p:spPr>
          <a:xfrm>
            <a:off x="2122200" y="5561280"/>
            <a:ext cx="7947360" cy="465480"/>
          </a:xfrm>
          <a:prstGeom prst="rect">
            <a:avLst/>
          </a:prstGeom>
          <a:ln>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44"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F3F939C0-9A26-42C1-8D2D-F64A3E320B71}" type="slidenum">
              <a:rPr b="0" lang="pt-BR" sz="1600" spc="-1" strike="noStrike">
                <a:solidFill>
                  <a:srgbClr val="1c7ddb"/>
                </a:solidFill>
                <a:latin typeface="Abadi"/>
              </a:rPr>
              <a:t>23</a:t>
            </a:fld>
            <a:endParaRPr b="0" lang="pt-BR" sz="1600" spc="-1" strike="noStrike">
              <a:latin typeface="Times New Roman"/>
            </a:endParaRPr>
          </a:p>
        </p:txBody>
      </p:sp>
      <p:sp>
        <p:nvSpPr>
          <p:cNvPr id="245" name="TextShape 2"/>
          <p:cNvSpPr txBox="1"/>
          <p:nvPr/>
        </p:nvSpPr>
        <p:spPr>
          <a:xfrm>
            <a:off x="766800" y="1337040"/>
            <a:ext cx="9745200" cy="4350960"/>
          </a:xfrm>
          <a:prstGeom prst="rect">
            <a:avLst/>
          </a:prstGeom>
          <a:noFill/>
          <a:ln>
            <a:noFill/>
          </a:ln>
        </p:spPr>
        <p:txBody>
          <a:bodyPr>
            <a:normAutofit/>
          </a:bodyPr>
          <a:p>
            <a:pPr algn="just">
              <a:lnSpc>
                <a:spcPct val="100000"/>
              </a:lnSpc>
              <a:spcBef>
                <a:spcPts val="1400"/>
              </a:spcBef>
            </a:pPr>
            <a:r>
              <a:rPr b="0" lang="en-US" sz="2200" spc="-1" strike="noStrike">
                <a:solidFill>
                  <a:srgbClr val="292929"/>
                </a:solidFill>
                <a:latin typeface="Abadi"/>
              </a:rPr>
              <a:t>In order to find the records that begin with 'CCA' first we need to create a mapping list, which can be passed to dataframe spacex_df to get the records having launch site that begin with 'CCA' we can do that using: </a:t>
            </a:r>
            <a:endParaRPr b="0" lang="en-US" sz="2200" spc="-1" strike="noStrike">
              <a:solidFill>
                <a:srgbClr val="000000"/>
              </a:solidFill>
              <a:latin typeface="Calibri"/>
            </a:endParaRPr>
          </a:p>
          <a:p>
            <a:pPr algn="just">
              <a:lnSpc>
                <a:spcPct val="100000"/>
              </a:lnSpc>
              <a:spcBef>
                <a:spcPts val="1400"/>
              </a:spcBef>
            </a:pPr>
            <a:r>
              <a:rPr b="0" lang="en-US" sz="2200" spc="-1" strike="noStrike">
                <a:solidFill>
                  <a:srgbClr val="292929"/>
                </a:solidFill>
                <a:latin typeface="Abadi"/>
              </a:rPr>
              <a:t>After that we can pass it to the dataframe spacex to get all the records who's launch site attribute starts with 'CCA' and we use .head(5) to show only the first 5 records:</a:t>
            </a:r>
            <a:endParaRPr b="0" lang="en-US" sz="2200" spc="-1" strike="noStrike">
              <a:solidFill>
                <a:srgbClr val="000000"/>
              </a:solidFill>
              <a:latin typeface="Calibri"/>
            </a:endParaRPr>
          </a:p>
        </p:txBody>
      </p:sp>
      <p:sp>
        <p:nvSpPr>
          <p:cNvPr id="246"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Launch Site Names Begin with 'CCA'</a:t>
            </a:r>
            <a:endParaRPr b="0" lang="pt-BR" sz="4000" spc="-1" strike="noStrike">
              <a:latin typeface="Arial"/>
            </a:endParaRPr>
          </a:p>
        </p:txBody>
      </p:sp>
      <p:pic>
        <p:nvPicPr>
          <p:cNvPr id="247" name="Picture 5" descr=""/>
          <p:cNvPicPr/>
          <p:nvPr/>
        </p:nvPicPr>
        <p:blipFill>
          <a:blip r:embed="rId2"/>
          <a:stretch/>
        </p:blipFill>
        <p:spPr>
          <a:xfrm>
            <a:off x="3168000" y="2448000"/>
            <a:ext cx="5158080" cy="347400"/>
          </a:xfrm>
          <a:prstGeom prst="rect">
            <a:avLst/>
          </a:prstGeom>
          <a:ln>
            <a:noFill/>
          </a:ln>
        </p:spPr>
      </p:pic>
      <p:pic>
        <p:nvPicPr>
          <p:cNvPr id="248" name="Picture 7" descr=""/>
          <p:cNvPicPr/>
          <p:nvPr/>
        </p:nvPicPr>
        <p:blipFill>
          <a:blip r:embed="rId3"/>
          <a:stretch/>
        </p:blipFill>
        <p:spPr>
          <a:xfrm>
            <a:off x="2347560" y="4069800"/>
            <a:ext cx="7300440" cy="2050200"/>
          </a:xfrm>
          <a:prstGeom prst="rect">
            <a:avLst/>
          </a:prstGeom>
          <a:ln>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49"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34794A31-08C4-47E8-9C23-55CF0E6DB60B}" type="slidenum">
              <a:rPr b="0" lang="pt-BR" sz="1600" spc="-1" strike="noStrike">
                <a:solidFill>
                  <a:srgbClr val="1c7ddb"/>
                </a:solidFill>
                <a:latin typeface="Abadi"/>
              </a:rPr>
              <a:t>24</a:t>
            </a:fld>
            <a:endParaRPr b="0" lang="pt-BR" sz="1600" spc="-1" strike="noStrike">
              <a:latin typeface="Times New Roman"/>
            </a:endParaRPr>
          </a:p>
        </p:txBody>
      </p:sp>
      <p:sp>
        <p:nvSpPr>
          <p:cNvPr id="250" name="TextShape 2"/>
          <p:cNvSpPr txBox="1"/>
          <p:nvPr/>
        </p:nvSpPr>
        <p:spPr>
          <a:xfrm>
            <a:off x="792000" y="1409040"/>
            <a:ext cx="9576000" cy="2982960"/>
          </a:xfrm>
          <a:prstGeom prst="rect">
            <a:avLst/>
          </a:prstGeom>
          <a:noFill/>
          <a:ln>
            <a:noFill/>
          </a:ln>
        </p:spPr>
        <p:txBody>
          <a:bodyPr>
            <a:normAutofit/>
          </a:bodyPr>
          <a:p>
            <a:pPr algn="just">
              <a:lnSpc>
                <a:spcPct val="100000"/>
              </a:lnSpc>
              <a:spcBef>
                <a:spcPts val="1400"/>
              </a:spcBef>
            </a:pPr>
            <a:r>
              <a:rPr b="0" lang="en-US" sz="2200" spc="-1" strike="noStrike">
                <a:solidFill>
                  <a:srgbClr val="292929"/>
                </a:solidFill>
                <a:latin typeface="Abadi"/>
              </a:rPr>
              <a:t>The total payload carried by boosters from NASA, can be calculated using groupby() function on the dataframe with passing parameter as 'Launch Site' and then performing aggregate function sum on the feature payload mass. After that we convert the result to datframe using .to_frame() pandas function. Later after performing reset_index() on the obtained dataframe we can search for the row that contains the NASA Launch site namely </a:t>
            </a:r>
            <a:r>
              <a:rPr b="0" lang="en-US" sz="2200" spc="-1" strike="noStrike">
                <a:solidFill>
                  <a:srgbClr val="000000"/>
                </a:solidFill>
                <a:latin typeface="Calibri"/>
                <a:ea typeface="Calibri"/>
              </a:rPr>
              <a:t>KSC LC-39A.</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51"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Total Payload Mass</a:t>
            </a:r>
            <a:endParaRPr b="0" lang="pt-BR" sz="4000" spc="-1" strike="noStrike">
              <a:latin typeface="Arial"/>
            </a:endParaRPr>
          </a:p>
        </p:txBody>
      </p:sp>
      <p:pic>
        <p:nvPicPr>
          <p:cNvPr id="252" name="Picture 6" descr=""/>
          <p:cNvPicPr/>
          <p:nvPr/>
        </p:nvPicPr>
        <p:blipFill>
          <a:blip r:embed="rId2"/>
          <a:stretch/>
        </p:blipFill>
        <p:spPr>
          <a:xfrm>
            <a:off x="3528000" y="3960000"/>
            <a:ext cx="4179240" cy="2475360"/>
          </a:xfrm>
          <a:prstGeom prst="rect">
            <a:avLst/>
          </a:prstGeom>
          <a:ln>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53"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82EC7D80-C7A1-4DE3-B1E1-4932D424167A}" type="slidenum">
              <a:rPr b="0" lang="pt-BR" sz="1600" spc="-1" strike="noStrike">
                <a:solidFill>
                  <a:srgbClr val="1c7ddb"/>
                </a:solidFill>
                <a:latin typeface="Abadi"/>
              </a:rPr>
              <a:t>25</a:t>
            </a:fld>
            <a:endParaRPr b="0" lang="pt-BR" sz="1600" spc="-1" strike="noStrike">
              <a:latin typeface="Times New Roman"/>
            </a:endParaRPr>
          </a:p>
        </p:txBody>
      </p:sp>
      <p:sp>
        <p:nvSpPr>
          <p:cNvPr id="254" name="CustomShape 2"/>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Average Payload Mass by F9 v1.1</a:t>
            </a:r>
            <a:endParaRPr b="0" lang="pt-BR" sz="4000" spc="-1" strike="noStrike">
              <a:latin typeface="Arial"/>
            </a:endParaRPr>
          </a:p>
        </p:txBody>
      </p:sp>
      <p:pic>
        <p:nvPicPr>
          <p:cNvPr id="255" name="Picture 7" descr=""/>
          <p:cNvPicPr/>
          <p:nvPr/>
        </p:nvPicPr>
        <p:blipFill>
          <a:blip r:embed="rId2"/>
          <a:stretch/>
        </p:blipFill>
        <p:spPr>
          <a:xfrm>
            <a:off x="3214800" y="2820600"/>
            <a:ext cx="5445720" cy="3646440"/>
          </a:xfrm>
          <a:prstGeom prst="rect">
            <a:avLst/>
          </a:prstGeom>
          <a:ln>
            <a:noFill/>
          </a:ln>
        </p:spPr>
      </p:pic>
      <p:sp>
        <p:nvSpPr>
          <p:cNvPr id="256" name="CustomShape 3"/>
          <p:cNvSpPr/>
          <p:nvPr/>
        </p:nvSpPr>
        <p:spPr>
          <a:xfrm>
            <a:off x="813600" y="1532520"/>
            <a:ext cx="10477800" cy="1097280"/>
          </a:xfrm>
          <a:prstGeom prst="rect">
            <a:avLst/>
          </a:prstGeom>
          <a:noFill/>
          <a:ln>
            <a:noFill/>
          </a:ln>
        </p:spPr>
        <p:style>
          <a:lnRef idx="0"/>
          <a:fillRef idx="0"/>
          <a:effectRef idx="0"/>
          <a:fontRef idx="minor"/>
        </p:style>
        <p:txBody>
          <a:bodyPr>
            <a:spAutoFit/>
          </a:bodyPr>
          <a:p>
            <a:pPr algn="just">
              <a:lnSpc>
                <a:spcPct val="100000"/>
              </a:lnSpc>
            </a:pPr>
            <a:r>
              <a:rPr b="0" lang="pt-BR" sz="2200" spc="-1" strike="noStrike">
                <a:solidFill>
                  <a:srgbClr val="000000"/>
                </a:solidFill>
                <a:latin typeface="Abadi"/>
              </a:rPr>
              <a:t>We can calculate the average payload mass where booster version is f9 v1.1 by using groupby function on 'BoosterVersion' key and the aggregate the value of payload using mean()</a:t>
            </a:r>
            <a:endParaRPr b="0" lang="pt-BR" sz="2200" spc="-1" strike="noStrike">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57"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5AAAD4A4-647D-47C5-9F7D-C2AD51A6B127}" type="slidenum">
              <a:rPr b="0" lang="pt-BR" sz="1600" spc="-1" strike="noStrike">
                <a:solidFill>
                  <a:srgbClr val="1c7ddb"/>
                </a:solidFill>
                <a:latin typeface="Abadi"/>
              </a:rPr>
              <a:t>26</a:t>
            </a:fld>
            <a:endParaRPr b="0" lang="pt-BR" sz="1600" spc="-1" strike="noStrike">
              <a:latin typeface="Times New Roman"/>
            </a:endParaRPr>
          </a:p>
        </p:txBody>
      </p:sp>
      <p:sp>
        <p:nvSpPr>
          <p:cNvPr id="258" name="TextShape 2"/>
          <p:cNvSpPr txBox="1"/>
          <p:nvPr/>
        </p:nvSpPr>
        <p:spPr>
          <a:xfrm>
            <a:off x="770040" y="1825560"/>
            <a:ext cx="9745200" cy="4350960"/>
          </a:xfrm>
          <a:prstGeom prst="rect">
            <a:avLst/>
          </a:prstGeom>
          <a:noFill/>
          <a:ln>
            <a:noFill/>
          </a:ln>
        </p:spPr>
        <p:txBody>
          <a:bodyPr>
            <a:normAutofit/>
          </a:bodyPr>
          <a:p>
            <a:pPr marL="343080" indent="-342720" algn="just">
              <a:lnSpc>
                <a:spcPct val="100000"/>
              </a:lnSpc>
              <a:spcBef>
                <a:spcPts val="1400"/>
              </a:spcBef>
            </a:pPr>
            <a:r>
              <a:rPr b="0" lang="en-US" sz="2200" spc="-1" strike="noStrike">
                <a:solidFill>
                  <a:srgbClr val="292929"/>
                </a:solidFill>
                <a:latin typeface="Abadi"/>
              </a:rPr>
              <a:t>We can use the value_counts() function on the column spacex_df['class'] to get the total number of successful/unsuccessful outcomes represented as 0 and 1 as shown below:</a:t>
            </a:r>
            <a:endParaRPr b="0" lang="en-US" sz="2200" spc="-1" strike="noStrike">
              <a:solidFill>
                <a:srgbClr val="000000"/>
              </a:solidFill>
              <a:latin typeface="Calibri"/>
            </a:endParaRPr>
          </a:p>
          <a:p>
            <a:pPr marL="343080" indent="-342720" algn="just">
              <a:lnSpc>
                <a:spcPct val="100000"/>
              </a:lnSpc>
              <a:spcBef>
                <a:spcPts val="1400"/>
              </a:spcBef>
            </a:pPr>
            <a:endParaRPr b="0" lang="en-US" sz="2200" spc="-1" strike="noStrike">
              <a:solidFill>
                <a:srgbClr val="000000"/>
              </a:solidFill>
              <a:latin typeface="Calibri"/>
            </a:endParaRPr>
          </a:p>
          <a:p>
            <a:pPr marL="343080" indent="-342720" algn="just">
              <a:lnSpc>
                <a:spcPct val="100000"/>
              </a:lnSpc>
              <a:spcBef>
                <a:spcPts val="1400"/>
              </a:spcBef>
            </a:pPr>
            <a:endParaRPr b="0" lang="en-US" sz="2200" spc="-1" strike="noStrike">
              <a:solidFill>
                <a:srgbClr val="000000"/>
              </a:solidFill>
              <a:latin typeface="Calibri"/>
            </a:endParaRPr>
          </a:p>
          <a:p>
            <a:pPr marL="343080" indent="-342720" algn="just">
              <a:lnSpc>
                <a:spcPct val="100000"/>
              </a:lnSpc>
              <a:spcBef>
                <a:spcPts val="1400"/>
              </a:spcBef>
            </a:pPr>
            <a:endParaRPr b="0" lang="en-US" sz="2200" spc="-1" strike="noStrike">
              <a:solidFill>
                <a:srgbClr val="000000"/>
              </a:solidFill>
              <a:latin typeface="Calibri"/>
            </a:endParaRPr>
          </a:p>
          <a:p>
            <a:pPr marL="343080" indent="-342720" algn="just">
              <a:lnSpc>
                <a:spcPct val="100000"/>
              </a:lnSpc>
              <a:spcBef>
                <a:spcPts val="1400"/>
              </a:spcBef>
            </a:pPr>
            <a:endParaRPr b="0" lang="en-US" sz="2200" spc="-1" strike="noStrike">
              <a:solidFill>
                <a:srgbClr val="000000"/>
              </a:solidFill>
              <a:latin typeface="Calibri"/>
            </a:endParaRPr>
          </a:p>
          <a:p>
            <a:pPr marL="343080" indent="-342720" algn="just">
              <a:lnSpc>
                <a:spcPct val="100000"/>
              </a:lnSpc>
              <a:spcBef>
                <a:spcPts val="1400"/>
              </a:spcBef>
            </a:pPr>
            <a:r>
              <a:rPr b="0" lang="en-US" sz="2200" spc="-1" strike="noStrike">
                <a:solidFill>
                  <a:srgbClr val="292929"/>
                </a:solidFill>
                <a:latin typeface="Abadi"/>
              </a:rPr>
              <a:t>The above result shows that there were 32 outcomes as failure and 24 falcon 9 stage 1, were successful at landing.</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p:txBody>
      </p:sp>
      <p:sp>
        <p:nvSpPr>
          <p:cNvPr id="259"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27000"/>
          </a:bodyPr>
          <a:p>
            <a:pPr>
              <a:lnSpc>
                <a:spcPct val="90000"/>
              </a:lnSpc>
            </a:pPr>
            <a:r>
              <a:rPr b="0" lang="pt-BR" sz="4000" spc="-1" strike="noStrike">
                <a:solidFill>
                  <a:srgbClr val="0b49cb"/>
                </a:solidFill>
                <a:latin typeface="Abadi"/>
                <a:ea typeface="IBM Plex Mono SemiBold"/>
              </a:rPr>
              <a:t>Total Number of Successful and Failure Mission Outcomes</a:t>
            </a:r>
            <a:endParaRPr b="0" lang="pt-BR" sz="4000" spc="-1" strike="noStrike">
              <a:latin typeface="Arial"/>
            </a:endParaRPr>
          </a:p>
        </p:txBody>
      </p:sp>
      <p:pic>
        <p:nvPicPr>
          <p:cNvPr id="260" name="Picture 5" descr=""/>
          <p:cNvPicPr/>
          <p:nvPr/>
        </p:nvPicPr>
        <p:blipFill>
          <a:blip r:embed="rId2"/>
          <a:stretch/>
        </p:blipFill>
        <p:spPr>
          <a:xfrm>
            <a:off x="3778920" y="3158640"/>
            <a:ext cx="3728160" cy="137448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61"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210497C7-0402-4897-AFAB-36AC555633FA}" type="slidenum">
              <a:rPr b="0" lang="pt-BR" sz="1600" spc="-1" strike="noStrike">
                <a:solidFill>
                  <a:srgbClr val="1c7ddb"/>
                </a:solidFill>
                <a:latin typeface="Abadi"/>
              </a:rPr>
              <a:t>27</a:t>
            </a:fld>
            <a:endParaRPr b="0" lang="pt-BR" sz="1600" spc="-1" strike="noStrike">
              <a:latin typeface="Times New Roman"/>
            </a:endParaRPr>
          </a:p>
        </p:txBody>
      </p:sp>
      <p:sp>
        <p:nvSpPr>
          <p:cNvPr id="262" name="TextShape 2"/>
          <p:cNvSpPr txBox="1"/>
          <p:nvPr/>
        </p:nvSpPr>
        <p:spPr>
          <a:xfrm>
            <a:off x="770040" y="1825560"/>
            <a:ext cx="974520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To get the names of the booster which have carried the maximum payload mass. We can compare each value in payload mass column to maximum mass and then pass the result to spacex_df data frame to get the respective records and then we can print the booster version from them.</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63"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Boosters Carried Maximum Payload</a:t>
            </a:r>
            <a:endParaRPr b="0" lang="pt-BR" sz="4000" spc="-1" strike="noStrike">
              <a:latin typeface="Arial"/>
            </a:endParaRPr>
          </a:p>
        </p:txBody>
      </p:sp>
      <p:pic>
        <p:nvPicPr>
          <p:cNvPr id="264" name="Picture 5" descr=""/>
          <p:cNvPicPr/>
          <p:nvPr/>
        </p:nvPicPr>
        <p:blipFill>
          <a:blip r:embed="rId2"/>
          <a:stretch/>
        </p:blipFill>
        <p:spPr>
          <a:xfrm>
            <a:off x="2232720" y="3726720"/>
            <a:ext cx="7487280" cy="2249280"/>
          </a:xfrm>
          <a:prstGeom prst="rect">
            <a:avLst/>
          </a:prstGeom>
          <a:ln>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69" name="TextShape 1"/>
          <p:cNvSpPr txBox="1"/>
          <p:nvPr/>
        </p:nvSpPr>
        <p:spPr>
          <a:xfrm>
            <a:off x="8714880" y="6025680"/>
            <a:ext cx="2742840" cy="401400"/>
          </a:xfrm>
          <a:prstGeom prst="rect">
            <a:avLst/>
          </a:prstGeom>
          <a:noFill/>
          <a:ln>
            <a:noFill/>
          </a:ln>
        </p:spPr>
        <p:txBody>
          <a:bodyPr anchor="ctr">
            <a:normAutofit/>
          </a:bodyPr>
          <a:p>
            <a:pPr algn="r">
              <a:lnSpc>
                <a:spcPct val="100000"/>
              </a:lnSpc>
              <a:spcAft>
                <a:spcPts val="601"/>
              </a:spcAft>
            </a:pPr>
            <a:fld id="{E70D90DD-908E-45AC-BD91-C1D6C80C2250}" type="slidenum">
              <a:rPr b="0" lang="pt-BR" sz="1600" spc="-1" strike="noStrike">
                <a:solidFill>
                  <a:srgbClr val="1c7ddb"/>
                </a:solidFill>
                <a:latin typeface="Abadi"/>
              </a:rPr>
              <a:t>3</a:t>
            </a:fld>
            <a:endParaRPr b="0" lang="pt-BR" sz="1600" spc="-1" strike="noStrike">
              <a:latin typeface="Times New Roman"/>
            </a:endParaRPr>
          </a:p>
        </p:txBody>
      </p:sp>
      <p:sp>
        <p:nvSpPr>
          <p:cNvPr id="170" name="CustomShape 2"/>
          <p:cNvSpPr/>
          <p:nvPr/>
        </p:nvSpPr>
        <p:spPr>
          <a:xfrm>
            <a:off x="843840" y="1577880"/>
            <a:ext cx="10515960" cy="4447080"/>
          </a:xfrm>
          <a:prstGeom prst="rect">
            <a:avLst/>
          </a:prstGeom>
          <a:noFill/>
          <a:ln>
            <a:noFill/>
          </a:ln>
        </p:spPr>
        <p:style>
          <a:lnRef idx="0"/>
          <a:fillRef idx="0"/>
          <a:effectRef idx="0"/>
          <a:fontRef idx="minor"/>
        </p:style>
        <p:txBody>
          <a:bodyPr>
            <a:normAutofit/>
          </a:bodyPr>
          <a:p>
            <a:pPr marL="228600" indent="-228240" algn="just">
              <a:lnSpc>
                <a:spcPct val="100000"/>
              </a:lnSpc>
              <a:spcBef>
                <a:spcPts val="1400"/>
              </a:spcBef>
              <a:buClr>
                <a:srgbClr val="292929"/>
              </a:buClr>
              <a:buFont typeface="Arial"/>
              <a:buChar char="•"/>
            </a:pPr>
            <a:r>
              <a:rPr b="0" lang="pt-BR" sz="2200" spc="-1" strike="noStrike">
                <a:solidFill>
                  <a:srgbClr val="292929"/>
                </a:solidFill>
                <a:latin typeface="Abadi"/>
              </a:rPr>
              <a:t>The goal of this project is to estimate if falcon 9 stage 1 would land successfully or not, as it plays a major role in predicting the price of its relaunch. The data for this project was sourced from space x REST API, and Wikipedia. After performing some data wrangling In order to determine the best predictors for our outcome, EDA and feature scaling were done with the help of visualization using scatter and line plots. Later some ML models were created to predict future outcomes.</a:t>
            </a:r>
            <a:endParaRPr b="0" lang="pt-BR" sz="2200" spc="-1" strike="noStrike">
              <a:latin typeface="Arial"/>
            </a:endParaRPr>
          </a:p>
          <a:p>
            <a:pPr marL="228600" indent="-228240" algn="just">
              <a:lnSpc>
                <a:spcPct val="100000"/>
              </a:lnSpc>
              <a:spcBef>
                <a:spcPts val="1400"/>
              </a:spcBef>
              <a:buClr>
                <a:srgbClr val="292929"/>
              </a:buClr>
              <a:buFont typeface="Arial"/>
              <a:buChar char="•"/>
            </a:pPr>
            <a:r>
              <a:rPr b="0" lang="pt-BR" sz="2200" spc="-1" strike="noStrike">
                <a:solidFill>
                  <a:srgbClr val="292929"/>
                </a:solidFill>
                <a:latin typeface="Abadi"/>
              </a:rPr>
              <a:t>The results showed that the outcome was dependent on the orbit, mass of payload, launch site, and various other technical factors such as gridfins, cores etc. The results show that there is huge progress in space x regarding this space race.</a:t>
            </a:r>
            <a:endParaRPr b="0" lang="pt-BR" sz="2200" spc="-1" strike="noStrike">
              <a:latin typeface="Arial"/>
            </a:endParaRPr>
          </a:p>
          <a:p>
            <a:pPr algn="just">
              <a:lnSpc>
                <a:spcPct val="100000"/>
              </a:lnSpc>
              <a:spcBef>
                <a:spcPts val="1400"/>
              </a:spcBef>
            </a:pPr>
            <a:endParaRPr b="0" lang="pt-BR" sz="2200" spc="-1" strike="noStrike">
              <a:latin typeface="Arial"/>
            </a:endParaRPr>
          </a:p>
        </p:txBody>
      </p:sp>
      <p:sp>
        <p:nvSpPr>
          <p:cNvPr id="171"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Summary</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65"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422F864D-5328-4DDE-BC68-CD968A021611}" type="slidenum">
              <a:rPr b="0" lang="pt-BR" sz="1600" spc="-1" strike="noStrike">
                <a:solidFill>
                  <a:srgbClr val="1c7ddb"/>
                </a:solidFill>
                <a:latin typeface="Abadi"/>
              </a:rPr>
              <a:t>28</a:t>
            </a:fld>
            <a:endParaRPr b="0" lang="pt-BR" sz="1600" spc="-1" strike="noStrike">
              <a:latin typeface="Times New Roman"/>
            </a:endParaRPr>
          </a:p>
        </p:txBody>
      </p:sp>
      <p:sp>
        <p:nvSpPr>
          <p:cNvPr id="266" name="TextShape 2"/>
          <p:cNvSpPr txBox="1"/>
          <p:nvPr/>
        </p:nvSpPr>
        <p:spPr>
          <a:xfrm>
            <a:off x="770040" y="1825560"/>
            <a:ext cx="974520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We'll be plotting all the launch sites on the map by using the marker and circler objects of folium map, and then label them too.</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p:txBody>
      </p:sp>
      <p:sp>
        <p:nvSpPr>
          <p:cNvPr id="267"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Plotting launch sites on map</a:t>
            </a:r>
            <a:endParaRPr b="0" lang="pt-BR" sz="4000" spc="-1" strike="noStrike">
              <a:latin typeface="Arial"/>
            </a:endParaRPr>
          </a:p>
        </p:txBody>
      </p:sp>
      <p:pic>
        <p:nvPicPr>
          <p:cNvPr id="268" name="Picture 6" descr=""/>
          <p:cNvPicPr/>
          <p:nvPr/>
        </p:nvPicPr>
        <p:blipFill>
          <a:blip r:embed="rId2"/>
          <a:srcRect l="14136" t="137" r="334" b="628"/>
          <a:stretch/>
        </p:blipFill>
        <p:spPr>
          <a:xfrm>
            <a:off x="7916040" y="2744640"/>
            <a:ext cx="3418920" cy="3077280"/>
          </a:xfrm>
          <a:prstGeom prst="rect">
            <a:avLst/>
          </a:prstGeom>
          <a:ln>
            <a:noFill/>
          </a:ln>
        </p:spPr>
      </p:pic>
      <p:pic>
        <p:nvPicPr>
          <p:cNvPr id="269" name="Picture 7" descr=""/>
          <p:cNvPicPr/>
          <p:nvPr/>
        </p:nvPicPr>
        <p:blipFill>
          <a:blip r:embed="rId3"/>
          <a:stretch/>
        </p:blipFill>
        <p:spPr>
          <a:xfrm>
            <a:off x="4293000" y="2745360"/>
            <a:ext cx="3274920" cy="3078000"/>
          </a:xfrm>
          <a:prstGeom prst="rect">
            <a:avLst/>
          </a:prstGeom>
          <a:ln>
            <a:noFill/>
          </a:ln>
        </p:spPr>
      </p:pic>
      <p:pic>
        <p:nvPicPr>
          <p:cNvPr id="270" name="Picture 8" descr=""/>
          <p:cNvPicPr/>
          <p:nvPr/>
        </p:nvPicPr>
        <p:blipFill>
          <a:blip r:embed="rId4"/>
          <a:srcRect l="10437" t="1053" r="-1070" b="-167"/>
          <a:stretch/>
        </p:blipFill>
        <p:spPr>
          <a:xfrm>
            <a:off x="454320" y="2744280"/>
            <a:ext cx="3620160" cy="307440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71"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29FA6417-95D6-4DA9-BF20-38A11CE9C248}" type="slidenum">
              <a:rPr b="0" lang="pt-BR" sz="1600" spc="-1" strike="noStrike">
                <a:solidFill>
                  <a:srgbClr val="1c7ddb"/>
                </a:solidFill>
                <a:latin typeface="Abadi"/>
              </a:rPr>
              <a:t>30</a:t>
            </a:fld>
            <a:endParaRPr b="0" lang="pt-BR" sz="1600" spc="-1" strike="noStrike">
              <a:latin typeface="Times New Roman"/>
            </a:endParaRPr>
          </a:p>
        </p:txBody>
      </p:sp>
      <p:sp>
        <p:nvSpPr>
          <p:cNvPr id="272" name="TextShape 2"/>
          <p:cNvSpPr txBox="1"/>
          <p:nvPr/>
        </p:nvSpPr>
        <p:spPr>
          <a:xfrm>
            <a:off x="770040" y="1825560"/>
            <a:ext cx="9745200" cy="4350960"/>
          </a:xfrm>
          <a:prstGeom prst="rect">
            <a:avLst/>
          </a:prstGeom>
          <a:noFill/>
          <a:ln>
            <a:noFill/>
          </a:ln>
        </p:spPr>
        <p:txBody>
          <a:bodyPr>
            <a:normAutofit/>
          </a:bodyPr>
          <a:p>
            <a:pPr algn="just">
              <a:lnSpc>
                <a:spcPct val="100000"/>
              </a:lnSpc>
              <a:spcBef>
                <a:spcPts val="1400"/>
              </a:spcBef>
            </a:pPr>
            <a:r>
              <a:rPr b="0" lang="en-US" sz="2200" spc="-1" strike="noStrike">
                <a:solidFill>
                  <a:srgbClr val="292929"/>
                </a:solidFill>
                <a:latin typeface="Abadi"/>
              </a:rPr>
              <a:t>Next, we will be adding a marker cluster representing total number of launches and their outcome with red representing failure and green success.</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p:txBody>
      </p:sp>
      <p:sp>
        <p:nvSpPr>
          <p:cNvPr id="273"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Marking outcomes</a:t>
            </a:r>
            <a:endParaRPr b="0" lang="pt-BR" sz="4000" spc="-1" strike="noStrike">
              <a:latin typeface="Arial"/>
            </a:endParaRPr>
          </a:p>
        </p:txBody>
      </p:sp>
      <p:pic>
        <p:nvPicPr>
          <p:cNvPr id="274" name="Picture 3" descr=""/>
          <p:cNvPicPr/>
          <p:nvPr/>
        </p:nvPicPr>
        <p:blipFill>
          <a:blip r:embed="rId2"/>
          <a:stretch/>
        </p:blipFill>
        <p:spPr>
          <a:xfrm>
            <a:off x="1072440" y="2964600"/>
            <a:ext cx="3821040" cy="2639160"/>
          </a:xfrm>
          <a:prstGeom prst="rect">
            <a:avLst/>
          </a:prstGeom>
          <a:ln>
            <a:noFill/>
          </a:ln>
        </p:spPr>
      </p:pic>
      <p:pic>
        <p:nvPicPr>
          <p:cNvPr id="275" name="Picture 5" descr=""/>
          <p:cNvPicPr/>
          <p:nvPr/>
        </p:nvPicPr>
        <p:blipFill>
          <a:blip r:embed="rId3"/>
          <a:stretch/>
        </p:blipFill>
        <p:spPr>
          <a:xfrm>
            <a:off x="5629680" y="2963160"/>
            <a:ext cx="2528280" cy="2642400"/>
          </a:xfrm>
          <a:prstGeom prst="rect">
            <a:avLst/>
          </a:prstGeom>
          <a:ln>
            <a:noFill/>
          </a:ln>
        </p:spPr>
      </p:pic>
      <p:pic>
        <p:nvPicPr>
          <p:cNvPr id="276" name="Picture 6" descr=""/>
          <p:cNvPicPr/>
          <p:nvPr/>
        </p:nvPicPr>
        <p:blipFill>
          <a:blip r:embed="rId4"/>
          <a:stretch/>
        </p:blipFill>
        <p:spPr>
          <a:xfrm>
            <a:off x="8911800" y="2963520"/>
            <a:ext cx="2246760" cy="2641680"/>
          </a:xfrm>
          <a:prstGeom prst="rect">
            <a:avLst/>
          </a:prstGeom>
          <a:ln>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77"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D8B89E49-F324-4C6A-AEC8-F5A4A22F1922}" type="slidenum">
              <a:rPr b="0" lang="pt-BR" sz="1600" spc="-1" strike="noStrike">
                <a:solidFill>
                  <a:srgbClr val="1c7ddb"/>
                </a:solidFill>
                <a:latin typeface="Abadi"/>
              </a:rPr>
              <a:t>31</a:t>
            </a:fld>
            <a:endParaRPr b="0" lang="pt-BR" sz="1600" spc="-1" strike="noStrike">
              <a:latin typeface="Times New Roman"/>
            </a:endParaRPr>
          </a:p>
        </p:txBody>
      </p:sp>
      <p:sp>
        <p:nvSpPr>
          <p:cNvPr id="278" name="TextShape 2"/>
          <p:cNvSpPr txBox="1"/>
          <p:nvPr/>
        </p:nvSpPr>
        <p:spPr>
          <a:xfrm>
            <a:off x="770040" y="1690560"/>
            <a:ext cx="8597520" cy="431460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In the end we'll be adding a polyline to the folium map representing the distance of launch sites from its nearby locations such as ocean and railway station etc.</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79"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Adding distance to proximites</a:t>
            </a:r>
            <a:endParaRPr b="0" lang="pt-BR" sz="4000" spc="-1" strike="noStrike">
              <a:latin typeface="Arial"/>
            </a:endParaRPr>
          </a:p>
        </p:txBody>
      </p:sp>
      <p:pic>
        <p:nvPicPr>
          <p:cNvPr id="280" name="Picture 3" descr=""/>
          <p:cNvPicPr/>
          <p:nvPr/>
        </p:nvPicPr>
        <p:blipFill>
          <a:blip r:embed="rId2"/>
          <a:stretch/>
        </p:blipFill>
        <p:spPr>
          <a:xfrm>
            <a:off x="1115640" y="2963880"/>
            <a:ext cx="3777840" cy="2914200"/>
          </a:xfrm>
          <a:prstGeom prst="rect">
            <a:avLst/>
          </a:prstGeom>
          <a:ln>
            <a:noFill/>
          </a:ln>
        </p:spPr>
      </p:pic>
      <p:pic>
        <p:nvPicPr>
          <p:cNvPr id="281" name="Picture 5" descr=""/>
          <p:cNvPicPr/>
          <p:nvPr/>
        </p:nvPicPr>
        <p:blipFill>
          <a:blip r:embed="rId3"/>
          <a:stretch/>
        </p:blipFill>
        <p:spPr>
          <a:xfrm>
            <a:off x="5888880" y="2619720"/>
            <a:ext cx="4137480" cy="360216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82"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C8F76801-FCED-4FEF-9B41-48F811DF2C91}" type="slidenum">
              <a:rPr b="0" lang="pt-BR" sz="1600" spc="-1" strike="noStrike">
                <a:solidFill>
                  <a:srgbClr val="1c7ddb"/>
                </a:solidFill>
                <a:latin typeface="Abadi"/>
              </a:rPr>
              <a:t>32</a:t>
            </a:fld>
            <a:endParaRPr b="0" lang="pt-BR" sz="1600" spc="-1" strike="noStrike">
              <a:latin typeface="Times New Roman"/>
            </a:endParaRPr>
          </a:p>
        </p:txBody>
      </p:sp>
      <p:sp>
        <p:nvSpPr>
          <p:cNvPr id="283" name="TextShape 2"/>
          <p:cNvSpPr txBox="1"/>
          <p:nvPr/>
        </p:nvSpPr>
        <p:spPr>
          <a:xfrm>
            <a:off x="770040" y="1825560"/>
            <a:ext cx="974520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The below pie chart shows the success rate of alll the launch sites, we used plotly along with dash to create a web application to show these interactive visual graphs.</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84"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Launch success rate</a:t>
            </a:r>
            <a:endParaRPr b="0" lang="pt-BR" sz="4000" spc="-1" strike="noStrike">
              <a:latin typeface="Arial"/>
            </a:endParaRPr>
          </a:p>
        </p:txBody>
      </p:sp>
      <p:pic>
        <p:nvPicPr>
          <p:cNvPr id="285" name="Picture 5" descr=""/>
          <p:cNvPicPr/>
          <p:nvPr/>
        </p:nvPicPr>
        <p:blipFill>
          <a:blip r:embed="rId2"/>
          <a:stretch/>
        </p:blipFill>
        <p:spPr>
          <a:xfrm>
            <a:off x="1584000" y="3024000"/>
            <a:ext cx="8992800" cy="2787840"/>
          </a:xfrm>
          <a:prstGeom prst="rect">
            <a:avLst/>
          </a:prstGeom>
          <a:ln>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86"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E48F0151-CBFA-4283-BBF9-286AFA57C036}" type="slidenum">
              <a:rPr b="0" lang="pt-BR" sz="1600" spc="-1" strike="noStrike">
                <a:solidFill>
                  <a:srgbClr val="1c7ddb"/>
                </a:solidFill>
                <a:latin typeface="Abadi"/>
              </a:rPr>
              <a:t>34</a:t>
            </a:fld>
            <a:endParaRPr b="0" lang="pt-BR" sz="1600" spc="-1" strike="noStrike">
              <a:latin typeface="Times New Roman"/>
            </a:endParaRPr>
          </a:p>
        </p:txBody>
      </p:sp>
      <p:sp>
        <p:nvSpPr>
          <p:cNvPr id="287" name="TextShape 2"/>
          <p:cNvSpPr txBox="1"/>
          <p:nvPr/>
        </p:nvSpPr>
        <p:spPr>
          <a:xfrm>
            <a:off x="734040" y="1825560"/>
            <a:ext cx="1055124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The below pie chart shows the success rate of the launch site KSC LC-39A which had the highest success rate of around 41.7% in comparison to all the other launch sites.</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88"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Launch site with highest success</a:t>
            </a:r>
            <a:endParaRPr b="0" lang="pt-BR" sz="4000" spc="-1" strike="noStrike">
              <a:latin typeface="Arial"/>
            </a:endParaRPr>
          </a:p>
        </p:txBody>
      </p:sp>
      <p:pic>
        <p:nvPicPr>
          <p:cNvPr id="289" name="Picture 3" descr=""/>
          <p:cNvPicPr/>
          <p:nvPr/>
        </p:nvPicPr>
        <p:blipFill>
          <a:blip r:embed="rId2"/>
          <a:stretch/>
        </p:blipFill>
        <p:spPr>
          <a:xfrm>
            <a:off x="1618920" y="3122280"/>
            <a:ext cx="8953920" cy="2898720"/>
          </a:xfrm>
          <a:prstGeom prst="rect">
            <a:avLst/>
          </a:prstGeom>
          <a:ln>
            <a:noFill/>
          </a:ln>
        </p:spPr>
      </p:pic>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0"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E9572F7D-773E-460A-9B9B-EEEDA9062A19}" type="slidenum">
              <a:rPr b="0" lang="pt-BR" sz="1600" spc="-1" strike="noStrike">
                <a:solidFill>
                  <a:srgbClr val="1c7ddb"/>
                </a:solidFill>
                <a:latin typeface="Abadi"/>
              </a:rPr>
              <a:t>35</a:t>
            </a:fld>
            <a:endParaRPr b="0" lang="pt-BR" sz="1600" spc="-1" strike="noStrike">
              <a:latin typeface="Times New Roman"/>
            </a:endParaRPr>
          </a:p>
        </p:txBody>
      </p:sp>
      <p:sp>
        <p:nvSpPr>
          <p:cNvPr id="291" name="TextShape 2"/>
          <p:cNvSpPr txBox="1"/>
          <p:nvPr/>
        </p:nvSpPr>
        <p:spPr>
          <a:xfrm>
            <a:off x="770040" y="1825560"/>
            <a:ext cx="10414440" cy="4350960"/>
          </a:xfrm>
          <a:prstGeom prst="rect">
            <a:avLst/>
          </a:prstGeom>
          <a:noFill/>
          <a:ln>
            <a:noFill/>
          </a:ln>
        </p:spPr>
        <p:txBody>
          <a:bodyPr>
            <a:normAutofit/>
          </a:bodyPr>
          <a:p>
            <a:pPr>
              <a:lnSpc>
                <a:spcPct val="100000"/>
              </a:lnSpc>
              <a:spcBef>
                <a:spcPts val="1400"/>
              </a:spcBef>
            </a:pPr>
            <a:r>
              <a:rPr b="0" lang="en-US" sz="2200" spc="-1" strike="noStrike">
                <a:solidFill>
                  <a:srgbClr val="292929"/>
                </a:solidFill>
                <a:latin typeface="Abadi"/>
              </a:rPr>
              <a:t>Payload vs. Launch Outcome scatter plot for all sites, with different payload selected in the range slider</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From the above plot we can see that booster verison FT had the highest success rate in comparision to other booster versions.</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92"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Payload vs Launch outcome</a:t>
            </a:r>
            <a:endParaRPr b="0" lang="pt-BR" sz="4000" spc="-1" strike="noStrike">
              <a:latin typeface="Arial"/>
            </a:endParaRPr>
          </a:p>
        </p:txBody>
      </p:sp>
      <p:pic>
        <p:nvPicPr>
          <p:cNvPr id="293" name="Picture 3" descr=""/>
          <p:cNvPicPr/>
          <p:nvPr/>
        </p:nvPicPr>
        <p:blipFill>
          <a:blip r:embed="rId2"/>
          <a:stretch/>
        </p:blipFill>
        <p:spPr>
          <a:xfrm>
            <a:off x="1446480" y="2588040"/>
            <a:ext cx="9054360" cy="2630520"/>
          </a:xfrm>
          <a:prstGeom prst="rect">
            <a:avLst/>
          </a:prstGeom>
          <a:ln>
            <a:noFill/>
          </a:ln>
        </p:spPr>
      </p:pic>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4"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C3AE5C90-CE6A-49CD-AE75-557313A5FC4C}" type="slidenum">
              <a:rPr b="0" lang="pt-BR" sz="1600" spc="-1" strike="noStrike">
                <a:solidFill>
                  <a:srgbClr val="1c7ddb"/>
                </a:solidFill>
                <a:latin typeface="Abadi"/>
              </a:rPr>
              <a:t>36</a:t>
            </a:fld>
            <a:endParaRPr b="0" lang="pt-BR" sz="1600" spc="-1" strike="noStrike">
              <a:latin typeface="Times New Roman"/>
            </a:endParaRPr>
          </a:p>
        </p:txBody>
      </p:sp>
      <p:sp>
        <p:nvSpPr>
          <p:cNvPr id="295" name="TextShape 2"/>
          <p:cNvSpPr txBox="1"/>
          <p:nvPr/>
        </p:nvSpPr>
        <p:spPr>
          <a:xfrm>
            <a:off x="770040" y="2057400"/>
            <a:ext cx="9477720" cy="3811320"/>
          </a:xfrm>
          <a:prstGeom prst="rect">
            <a:avLst/>
          </a:prstGeom>
          <a:noFill/>
          <a:ln>
            <a:noFill/>
          </a:ln>
        </p:spPr>
        <p:txBody>
          <a:bodyPr>
            <a:normAutofit/>
          </a:bodyPr>
          <a:p>
            <a:pPr marL="228600" indent="-228240">
              <a:lnSpc>
                <a:spcPct val="100000"/>
              </a:lnSpc>
              <a:spcBef>
                <a:spcPts val="1400"/>
              </a:spcBef>
              <a:buClr>
                <a:srgbClr val="292929"/>
              </a:buClr>
              <a:buFont typeface="Arial"/>
              <a:buChar char="•"/>
            </a:pPr>
            <a:r>
              <a:rPr b="0" lang="en-US" sz="2200" spc="-1" strike="noStrike">
                <a:solidFill>
                  <a:srgbClr val="292929"/>
                </a:solidFill>
                <a:latin typeface="Abadi"/>
              </a:rPr>
              <a:t>The best performing models were logistic regression, KNN and SVM. For the outcome prediction SVM would be a good model as it's a decent model for data with high dimensions, like in our case. The model achieved a accuracy of 83% on test data.</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296"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Confusion Matrix</a:t>
            </a:r>
            <a:endParaRPr b="0" lang="pt-BR" sz="4000" spc="-1" strike="noStrike">
              <a:latin typeface="Arial"/>
            </a:endParaRPr>
          </a:p>
        </p:txBody>
      </p:sp>
      <p:pic>
        <p:nvPicPr>
          <p:cNvPr id="297" name="Picture 2" descr=""/>
          <p:cNvPicPr/>
          <p:nvPr/>
        </p:nvPicPr>
        <p:blipFill>
          <a:blip r:embed="rId2"/>
          <a:stretch/>
        </p:blipFill>
        <p:spPr>
          <a:xfrm>
            <a:off x="4321800" y="3639600"/>
            <a:ext cx="3418560" cy="2669400"/>
          </a:xfrm>
          <a:prstGeom prst="rect">
            <a:avLst/>
          </a:prstGeom>
          <a:ln>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98"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099C7EF2-C1CF-4B3B-8EBF-766A61AB41C9}" type="slidenum">
              <a:rPr b="0" lang="pt-BR" sz="1600" spc="-1" strike="noStrike">
                <a:solidFill>
                  <a:srgbClr val="1c7ddb"/>
                </a:solidFill>
                <a:latin typeface="Abadi"/>
              </a:rPr>
              <a:t>38</a:t>
            </a:fld>
            <a:endParaRPr b="0" lang="pt-BR" sz="1600" spc="-1" strike="noStrike">
              <a:latin typeface="Times New Roman"/>
            </a:endParaRPr>
          </a:p>
        </p:txBody>
      </p:sp>
      <p:sp>
        <p:nvSpPr>
          <p:cNvPr id="299" name="TextShape 2"/>
          <p:cNvSpPr txBox="1"/>
          <p:nvPr/>
        </p:nvSpPr>
        <p:spPr>
          <a:xfrm>
            <a:off x="770040" y="1874880"/>
            <a:ext cx="10518840" cy="4350960"/>
          </a:xfrm>
          <a:prstGeom prst="rect">
            <a:avLst/>
          </a:prstGeom>
          <a:noFill/>
          <a:ln>
            <a:noFill/>
          </a:ln>
        </p:spPr>
        <p:txBody>
          <a:bodyPr>
            <a:normAutofit fontScale="97000"/>
          </a:bodyPr>
          <a:p>
            <a:pPr>
              <a:lnSpc>
                <a:spcPct val="100000"/>
              </a:lnSpc>
              <a:spcBef>
                <a:spcPts val="1400"/>
              </a:spcBef>
            </a:pPr>
            <a:r>
              <a:rPr b="0" lang="en-US" sz="2200" spc="-1" strike="noStrike">
                <a:solidFill>
                  <a:srgbClr val="292929"/>
                </a:solidFill>
                <a:latin typeface="Abadi"/>
              </a:rPr>
              <a:t>There is a good amount of progress in launch outcomes w.r.t increasing number of launches each year. </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Some sittes such as KSC LC-39A had the highest success rate in comparision to other launch sites.</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We can clearly see that space x is leading the space race, and there are some major improvments in the rate of success of landing of falcon 9 stage one.</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The success rate was also dependent on the orbit and payload mass, we saw that ISS and VLEO orbits had a good success rate. </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rPr>
              <a:t>Support Vector Machine was a suitable model to predict if the stage one would land or not, it had an accuracy of 83%</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300"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Conclusions</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2" name="TextShape 1"/>
          <p:cNvSpPr txBox="1"/>
          <p:nvPr/>
        </p:nvSpPr>
        <p:spPr>
          <a:xfrm>
            <a:off x="8714880" y="6025680"/>
            <a:ext cx="2742840" cy="401400"/>
          </a:xfrm>
          <a:prstGeom prst="rect">
            <a:avLst/>
          </a:prstGeom>
          <a:noFill/>
          <a:ln>
            <a:noFill/>
          </a:ln>
        </p:spPr>
        <p:txBody>
          <a:bodyPr anchor="ctr">
            <a:normAutofit/>
          </a:bodyPr>
          <a:p>
            <a:pPr algn="r">
              <a:lnSpc>
                <a:spcPct val="100000"/>
              </a:lnSpc>
              <a:spcAft>
                <a:spcPts val="601"/>
              </a:spcAft>
            </a:pPr>
            <a:fld id="{D2916DE8-C0E3-42E2-97A5-2BE006A54F2B}" type="slidenum">
              <a:rPr b="0" lang="pt-BR" sz="1600" spc="-1" strike="noStrike">
                <a:solidFill>
                  <a:srgbClr val="1c7ddb"/>
                </a:solidFill>
                <a:latin typeface="Abadi"/>
              </a:rPr>
              <a:t>4</a:t>
            </a:fld>
            <a:endParaRPr b="0" lang="pt-BR" sz="1600" spc="-1" strike="noStrike">
              <a:latin typeface="Times New Roman"/>
            </a:endParaRPr>
          </a:p>
        </p:txBody>
      </p:sp>
      <p:sp>
        <p:nvSpPr>
          <p:cNvPr id="173" name="CustomShape 2"/>
          <p:cNvSpPr/>
          <p:nvPr/>
        </p:nvSpPr>
        <p:spPr>
          <a:xfrm>
            <a:off x="828000" y="538560"/>
            <a:ext cx="105296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Introduction</a:t>
            </a:r>
            <a:endParaRPr b="0" lang="pt-BR" sz="4000" spc="-1" strike="noStrike">
              <a:latin typeface="Arial"/>
            </a:endParaRPr>
          </a:p>
        </p:txBody>
      </p:sp>
      <p:sp>
        <p:nvSpPr>
          <p:cNvPr id="174" name="CustomShape 3"/>
          <p:cNvSpPr/>
          <p:nvPr/>
        </p:nvSpPr>
        <p:spPr>
          <a:xfrm>
            <a:off x="829440" y="1601280"/>
            <a:ext cx="10534320" cy="4485960"/>
          </a:xfrm>
          <a:prstGeom prst="rect">
            <a:avLst/>
          </a:prstGeom>
          <a:noFill/>
          <a:ln>
            <a:noFill/>
          </a:ln>
        </p:spPr>
        <p:style>
          <a:lnRef idx="0"/>
          <a:fillRef idx="0"/>
          <a:effectRef idx="0"/>
          <a:fontRef idx="minor"/>
        </p:style>
        <p:txBody>
          <a:bodyPr>
            <a:normAutofit/>
          </a:bodyPr>
          <a:p>
            <a:pPr marL="228600" indent="-228240" algn="just">
              <a:lnSpc>
                <a:spcPct val="90000"/>
              </a:lnSpc>
              <a:spcBef>
                <a:spcPts val="1400"/>
              </a:spcBef>
              <a:buClr>
                <a:srgbClr val="292929"/>
              </a:buClr>
              <a:buFont typeface="Arial"/>
              <a:buChar char="•"/>
            </a:pPr>
            <a:r>
              <a:rPr b="0" lang="pt-BR" sz="2200" spc="-1" strike="noStrike">
                <a:solidFill>
                  <a:srgbClr val="292929"/>
                </a:solidFill>
                <a:latin typeface="Abadi"/>
              </a:rPr>
              <a:t>The evolution of technologies has changed the lives of people a lot, and with the current technologies, we are on the verge of building commercial space flights. Which can make humans multi-planetary species. There are major companies in this space race, namely blue origin, virgin galactic, and space x. The current leader in this race seems to be space x, and the reason behind that is the reusability of their stage 1. Which reduces the cost of launch from a  minimum of165 million to around 62 million per launch.</a:t>
            </a:r>
            <a:endParaRPr b="0" lang="pt-BR" sz="2200" spc="-1" strike="noStrike">
              <a:latin typeface="Arial"/>
            </a:endParaRPr>
          </a:p>
          <a:p>
            <a:pPr marL="228600" indent="-228240" algn="just">
              <a:lnSpc>
                <a:spcPct val="90000"/>
              </a:lnSpc>
              <a:spcBef>
                <a:spcPts val="1400"/>
              </a:spcBef>
              <a:buClr>
                <a:srgbClr val="292929"/>
              </a:buClr>
              <a:buFont typeface="Arial"/>
              <a:buChar char="•"/>
            </a:pPr>
            <a:r>
              <a:rPr b="0" lang="pt-BR" sz="2200" spc="-1" strike="noStrike">
                <a:solidFill>
                  <a:srgbClr val="292929"/>
                </a:solidFill>
                <a:latin typeface="Abadi"/>
              </a:rPr>
              <a:t>The problem that we are trying to answer is that how can we predict the launch price of falcon 9, so that we can use this data for companies that want to compete with space x​. Predicting that whether stage 1 will land successfully or not, plays a crucial role in predicting the launch price. As that stage can be reused again with different payloads, thus reducing the cost by more than half of original.</a:t>
            </a:r>
            <a:endParaRPr b="0" lang="pt-BR" sz="22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5" name="TextShape 1"/>
          <p:cNvSpPr txBox="1"/>
          <p:nvPr/>
        </p:nvSpPr>
        <p:spPr>
          <a:xfrm>
            <a:off x="9448920" y="6356520"/>
            <a:ext cx="2742840" cy="364680"/>
          </a:xfrm>
          <a:prstGeom prst="rect">
            <a:avLst/>
          </a:prstGeom>
          <a:noFill/>
          <a:ln>
            <a:noFill/>
          </a:ln>
        </p:spPr>
        <p:txBody>
          <a:bodyPr anchor="ctr">
            <a:noAutofit/>
          </a:bodyPr>
          <a:p>
            <a:pPr algn="r">
              <a:lnSpc>
                <a:spcPct val="100000"/>
              </a:lnSpc>
            </a:pPr>
            <a:fld id="{DA761EF2-4C39-4952-A5C2-EA97F37B2465}" type="slidenum">
              <a:rPr b="0" lang="pt-BR" sz="1600" spc="-1" strike="noStrike">
                <a:solidFill>
                  <a:srgbClr val="1c7ddb"/>
                </a:solidFill>
                <a:latin typeface="Abadi"/>
              </a:rPr>
              <a:t>4</a:t>
            </a:fld>
            <a:endParaRPr b="0" lang="pt-BR" sz="1600" spc="-1" strike="noStrike">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6"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4F54F824-3F68-4F09-BDD3-54B73270C841}" type="slidenum">
              <a:rPr b="0" lang="pt-BR" sz="1600" spc="-1" strike="noStrike">
                <a:solidFill>
                  <a:srgbClr val="1c7ddb"/>
                </a:solidFill>
                <a:latin typeface="Abadi"/>
              </a:rPr>
              <a:t>4</a:t>
            </a:fld>
            <a:endParaRPr b="0" lang="pt-BR" sz="1600" spc="-1" strike="noStrike">
              <a:latin typeface="Times New Roman"/>
            </a:endParaRPr>
          </a:p>
        </p:txBody>
      </p:sp>
      <p:sp>
        <p:nvSpPr>
          <p:cNvPr id="177" name="CustomShape 2"/>
          <p:cNvSpPr/>
          <p:nvPr/>
        </p:nvSpPr>
        <p:spPr>
          <a:xfrm>
            <a:off x="770040" y="1408320"/>
            <a:ext cx="10104480" cy="5024520"/>
          </a:xfrm>
          <a:prstGeom prst="rect">
            <a:avLst/>
          </a:prstGeom>
          <a:noFill/>
          <a:ln>
            <a:noFill/>
          </a:ln>
        </p:spPr>
        <p:style>
          <a:lnRef idx="0"/>
          <a:fillRef idx="0"/>
          <a:effectRef idx="0"/>
          <a:fontRef idx="minor"/>
        </p:style>
        <p:txBody>
          <a:bodyPr>
            <a:normAutofit fontScale="1000"/>
          </a:bodyPr>
          <a:p>
            <a:pPr algn="just">
              <a:lnSpc>
                <a:spcPct val="120000"/>
              </a:lnSpc>
              <a:spcBef>
                <a:spcPts val="1400"/>
              </a:spcBef>
            </a:pPr>
            <a:r>
              <a:rPr b="0" lang="pt-BR" sz="8800" spc="-1" strike="noStrike">
                <a:solidFill>
                  <a:srgbClr val="0b49cb"/>
                </a:solidFill>
                <a:latin typeface="Abadi"/>
              </a:rPr>
              <a:t>Executive Summary</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800" spc="-1" strike="noStrike">
                <a:solidFill>
                  <a:srgbClr val="292929"/>
                </a:solidFill>
                <a:latin typeface="Abadi"/>
              </a:rPr>
              <a:t> </a:t>
            </a:r>
            <a:r>
              <a:rPr b="0" lang="pt-BR" sz="8800" spc="-1" strike="noStrike">
                <a:solidFill>
                  <a:srgbClr val="292929"/>
                </a:solidFill>
                <a:latin typeface="Abadi"/>
              </a:rPr>
              <a:t>Data collection methodology:</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000" spc="-1" strike="noStrike">
                <a:solidFill>
                  <a:srgbClr val="767171"/>
                </a:solidFill>
                <a:latin typeface="Abadi"/>
              </a:rPr>
              <a:t>The data was collected from space x using REST API and from Wikipedia, using web scrapping frameworks such as BeautifulSoup.</a:t>
            </a:r>
            <a:endParaRPr b="0" lang="pt-BR" sz="8000" spc="-1" strike="noStrike">
              <a:latin typeface="Arial"/>
            </a:endParaRPr>
          </a:p>
          <a:p>
            <a:pPr marL="228600" indent="-228240" algn="just">
              <a:lnSpc>
                <a:spcPct val="120000"/>
              </a:lnSpc>
              <a:spcBef>
                <a:spcPts val="1400"/>
              </a:spcBef>
              <a:buClr>
                <a:srgbClr val="292929"/>
              </a:buClr>
              <a:buFont typeface="Arial"/>
              <a:buChar char="•"/>
            </a:pPr>
            <a:r>
              <a:rPr b="0" lang="pt-BR" sz="8800" spc="-1" strike="noStrike">
                <a:solidFill>
                  <a:srgbClr val="292929"/>
                </a:solidFill>
                <a:latin typeface="Abadi"/>
              </a:rPr>
              <a:t> </a:t>
            </a:r>
            <a:r>
              <a:rPr b="0" lang="pt-BR" sz="8800" spc="-1" strike="noStrike">
                <a:solidFill>
                  <a:srgbClr val="292929"/>
                </a:solidFill>
                <a:latin typeface="Abadi"/>
              </a:rPr>
              <a:t>Performed data wrangling</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000" spc="-1" strike="noStrike">
                <a:solidFill>
                  <a:srgbClr val="767171"/>
                </a:solidFill>
                <a:latin typeface="Abadi"/>
              </a:rPr>
              <a:t>The null values were handled at the time of performing web scrapping, one hot encoding was done on categorical variables such as orbit, launch site, landing pad and serial.</a:t>
            </a:r>
            <a:endParaRPr b="0" lang="pt-BR" sz="8000" spc="-1" strike="noStrike">
              <a:latin typeface="Arial"/>
            </a:endParaRPr>
          </a:p>
          <a:p>
            <a:pPr marL="228600" indent="-228240" algn="just">
              <a:lnSpc>
                <a:spcPct val="120000"/>
              </a:lnSpc>
              <a:spcBef>
                <a:spcPts val="1400"/>
              </a:spcBef>
              <a:buClr>
                <a:srgbClr val="292929"/>
              </a:buClr>
              <a:buFont typeface="Arial"/>
              <a:buChar char="•"/>
            </a:pPr>
            <a:r>
              <a:rPr b="0" lang="pt-BR" sz="8800" spc="-1" strike="noStrike">
                <a:solidFill>
                  <a:srgbClr val="292929"/>
                </a:solidFill>
                <a:latin typeface="Abadi"/>
              </a:rPr>
              <a:t> </a:t>
            </a:r>
            <a:r>
              <a:rPr b="0" lang="pt-BR" sz="8800" spc="-1" strike="noStrike">
                <a:solidFill>
                  <a:srgbClr val="292929"/>
                </a:solidFill>
                <a:latin typeface="Abadi"/>
              </a:rPr>
              <a:t>Performed exploratory data analysis (EDA) using visualization and SQL</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800" spc="-1" strike="noStrike">
                <a:solidFill>
                  <a:srgbClr val="292929"/>
                </a:solidFill>
                <a:latin typeface="Abadi"/>
              </a:rPr>
              <a:t> </a:t>
            </a:r>
            <a:r>
              <a:rPr b="0" lang="pt-BR" sz="8800" spc="-1" strike="noStrike">
                <a:solidFill>
                  <a:srgbClr val="292929"/>
                </a:solidFill>
                <a:latin typeface="Abadi"/>
              </a:rPr>
              <a:t>Performed interactive visual analytics using Folium and Plotly Dash</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800" spc="-1" strike="noStrike">
                <a:solidFill>
                  <a:srgbClr val="292929"/>
                </a:solidFill>
                <a:latin typeface="Abadi"/>
              </a:rPr>
              <a:t> </a:t>
            </a:r>
            <a:r>
              <a:rPr b="0" lang="pt-BR" sz="8800" spc="-1" strike="noStrike">
                <a:solidFill>
                  <a:srgbClr val="292929"/>
                </a:solidFill>
                <a:latin typeface="Abadi"/>
              </a:rPr>
              <a:t>Performed predictive analysis using classification models</a:t>
            </a:r>
            <a:endParaRPr b="0" lang="pt-BR" sz="8800" spc="-1" strike="noStrike">
              <a:latin typeface="Arial"/>
            </a:endParaRPr>
          </a:p>
          <a:p>
            <a:pPr marL="228600" indent="-228240" algn="just">
              <a:lnSpc>
                <a:spcPct val="120000"/>
              </a:lnSpc>
              <a:spcBef>
                <a:spcPts val="1400"/>
              </a:spcBef>
              <a:buClr>
                <a:srgbClr val="292929"/>
              </a:buClr>
              <a:buFont typeface="Arial"/>
              <a:buChar char="•"/>
            </a:pPr>
            <a:r>
              <a:rPr b="0" lang="pt-BR" sz="8000" spc="-1" strike="noStrike">
                <a:solidFill>
                  <a:srgbClr val="767171"/>
                </a:solidFill>
                <a:latin typeface="Abadi"/>
              </a:rPr>
              <a:t>Various models like SVM, logistic regression, tree classifier and k nearest neighbours were used.</a:t>
            </a:r>
            <a:endParaRPr b="0" lang="pt-BR" sz="8000" spc="-1" strike="noStrike">
              <a:latin typeface="Arial"/>
            </a:endParaRPr>
          </a:p>
          <a:p>
            <a:pPr>
              <a:lnSpc>
                <a:spcPct val="120000"/>
              </a:lnSpc>
              <a:spcBef>
                <a:spcPts val="1400"/>
              </a:spcBef>
            </a:pPr>
            <a:endParaRPr b="0" lang="pt-BR" sz="8000" spc="-1" strike="noStrike">
              <a:latin typeface="Arial"/>
            </a:endParaRPr>
          </a:p>
          <a:p>
            <a:pPr>
              <a:lnSpc>
                <a:spcPct val="100000"/>
              </a:lnSpc>
              <a:spcBef>
                <a:spcPts val="1400"/>
              </a:spcBef>
            </a:pPr>
            <a:endParaRPr b="0" lang="pt-BR" sz="8000" spc="-1" strike="noStrike">
              <a:latin typeface="Arial"/>
            </a:endParaRPr>
          </a:p>
          <a:p>
            <a:pPr>
              <a:lnSpc>
                <a:spcPct val="100000"/>
              </a:lnSpc>
              <a:spcBef>
                <a:spcPts val="1400"/>
              </a:spcBef>
            </a:pPr>
            <a:endParaRPr b="0" lang="pt-BR" sz="8000" spc="-1" strike="noStrike">
              <a:latin typeface="Arial"/>
            </a:endParaRPr>
          </a:p>
          <a:p>
            <a:pPr>
              <a:lnSpc>
                <a:spcPct val="100000"/>
              </a:lnSpc>
              <a:spcBef>
                <a:spcPts val="1400"/>
              </a:spcBef>
            </a:pPr>
            <a:endParaRPr b="0" lang="pt-BR" sz="8000" spc="-1" strike="noStrike">
              <a:latin typeface="Arial"/>
            </a:endParaRPr>
          </a:p>
          <a:p>
            <a:pPr>
              <a:lnSpc>
                <a:spcPct val="100000"/>
              </a:lnSpc>
              <a:spcBef>
                <a:spcPts val="1400"/>
              </a:spcBef>
            </a:pPr>
            <a:endParaRPr b="0" lang="pt-BR" sz="8000" spc="-1" strike="noStrike">
              <a:latin typeface="Arial"/>
            </a:endParaRPr>
          </a:p>
        </p:txBody>
      </p:sp>
      <p:sp>
        <p:nvSpPr>
          <p:cNvPr id="178"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Methodology</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79"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67C5CA08-F991-4D63-BD45-4122310E7AD7}" type="slidenum">
              <a:rPr b="0" lang="pt-BR" sz="1600" spc="-1" strike="noStrike">
                <a:solidFill>
                  <a:srgbClr val="1c7ddb"/>
                </a:solidFill>
                <a:latin typeface="Abadi"/>
              </a:rPr>
              <a:t>6</a:t>
            </a:fld>
            <a:endParaRPr b="0" lang="pt-BR" sz="1600" spc="-1" strike="noStrike">
              <a:latin typeface="Times New Roman"/>
            </a:endParaRPr>
          </a:p>
        </p:txBody>
      </p:sp>
      <p:sp>
        <p:nvSpPr>
          <p:cNvPr id="180" name="TextShape 2"/>
          <p:cNvSpPr txBox="1"/>
          <p:nvPr/>
        </p:nvSpPr>
        <p:spPr>
          <a:xfrm>
            <a:off x="770040" y="1825560"/>
            <a:ext cx="10515240" cy="4192920"/>
          </a:xfrm>
          <a:prstGeom prst="rect">
            <a:avLst/>
          </a:prstGeom>
          <a:noFill/>
          <a:ln>
            <a:noFill/>
          </a:ln>
        </p:spPr>
        <p:txBody>
          <a:bodyPr>
            <a:noAutofit/>
          </a:bodyPr>
          <a:p>
            <a:pPr algn="just">
              <a:lnSpc>
                <a:spcPct val="100000"/>
              </a:lnSpc>
              <a:spcBef>
                <a:spcPts val="1400"/>
              </a:spcBef>
            </a:pPr>
            <a:r>
              <a:rPr b="0" lang="en-US" sz="2200" spc="-1" strike="noStrike">
                <a:solidFill>
                  <a:srgbClr val="292929"/>
                </a:solidFill>
                <a:latin typeface="Abadi"/>
              </a:rPr>
              <a:t>The data was first collected from the space x rest API with endpoint:  </a:t>
            </a:r>
            <a:r>
              <a:rPr b="0" lang="en-US" sz="2200" spc="-1" strike="noStrike" u="sng">
                <a:solidFill>
                  <a:srgbClr val="011930"/>
                </a:solidFill>
                <a:uFillTx/>
                <a:latin typeface="Abadi"/>
                <a:hlinkClick r:id="rId2"/>
              </a:rPr>
              <a:t>Click me </a:t>
            </a:r>
            <a:r>
              <a:rPr b="0" lang="en-US" sz="2200" spc="-1" strike="noStrike">
                <a:solidFill>
                  <a:srgbClr val="292929"/>
                </a:solidFill>
                <a:latin typeface="Abadi"/>
              </a:rPr>
              <a:t> most of the data of certain attributes was encoded like its name so it was decoded with the help of rest api connection to the specific attributes detail's endpoint like for example to</a:t>
            </a:r>
            <a:r>
              <a:rPr b="0" lang="en-US" sz="2200" spc="-1" strike="noStrike">
                <a:solidFill>
                  <a:srgbClr val="292929"/>
                </a:solidFill>
                <a:latin typeface="Abadi"/>
                <a:ea typeface="Calibri"/>
              </a:rPr>
              <a:t> get the rocket's name a connection to endpoint </a:t>
            </a:r>
            <a:r>
              <a:rPr b="0" lang="en-US" sz="2200" spc="-1" strike="noStrike" u="sng">
                <a:solidFill>
                  <a:srgbClr val="0563c1"/>
                </a:solidFill>
                <a:uFillTx/>
                <a:latin typeface="Abadi"/>
                <a:ea typeface="Calibri"/>
                <a:hlinkClick r:id="rId3"/>
              </a:rPr>
              <a:t>click me</a:t>
            </a:r>
            <a:r>
              <a:rPr b="0" lang="en-US" sz="2200" spc="-1" strike="noStrike">
                <a:solidFill>
                  <a:srgbClr val="000000"/>
                </a:solidFill>
                <a:latin typeface="Abadi"/>
                <a:ea typeface="Calibri"/>
              </a:rPr>
              <a:t> was used. </a:t>
            </a:r>
            <a:r>
              <a:rPr b="0" lang="en-US" sz="2200" spc="-1" strike="noStrike">
                <a:solidFill>
                  <a:srgbClr val="292929"/>
                </a:solidFill>
                <a:latin typeface="Abadi"/>
                <a:ea typeface="Calibri"/>
              </a:rPr>
              <a:t>The data was also sourced from the following webpage using web scraping, with the help of BeautifulSoup framework.</a:t>
            </a:r>
            <a:endParaRPr b="0" lang="en-US" sz="2200" spc="-1" strike="noStrike">
              <a:solidFill>
                <a:srgbClr val="000000"/>
              </a:solidFill>
              <a:latin typeface="Calibri"/>
            </a:endParaRPr>
          </a:p>
          <a:p>
            <a:pPr>
              <a:lnSpc>
                <a:spcPct val="100000"/>
              </a:lnSpc>
              <a:spcBef>
                <a:spcPts val="1400"/>
              </a:spcBef>
            </a:pPr>
            <a:r>
              <a:rPr b="0" lang="en-US" sz="2200" spc="-1" strike="noStrike">
                <a:solidFill>
                  <a:srgbClr val="292929"/>
                </a:solidFill>
                <a:latin typeface="Abadi"/>
                <a:ea typeface="Calibri"/>
              </a:rPr>
              <a:t>Wikipedia: </a:t>
            </a:r>
            <a:r>
              <a:rPr b="0" lang="en-US" sz="2200" spc="-1" strike="noStrike" u="sng">
                <a:solidFill>
                  <a:srgbClr val="0563c1"/>
                </a:solidFill>
                <a:uFillTx/>
                <a:latin typeface="Abadi"/>
                <a:ea typeface="Calibri"/>
                <a:hlinkClick r:id="rId4"/>
              </a:rPr>
              <a:t>Falcon 9 and falcon heavy list</a:t>
            </a:r>
            <a:endParaRPr b="0" lang="en-US" sz="2200" spc="-1" strike="noStrike">
              <a:solidFill>
                <a:srgbClr val="000000"/>
              </a:solidFill>
              <a:latin typeface="Calibri"/>
            </a:endParaRPr>
          </a:p>
          <a:p>
            <a:pPr>
              <a:lnSpc>
                <a:spcPct val="100000"/>
              </a:lnSpc>
            </a:pPr>
            <a:endParaRPr b="0" lang="en-US" sz="2200" spc="-1" strike="noStrike">
              <a:solidFill>
                <a:srgbClr val="000000"/>
              </a:solidFill>
              <a:latin typeface="Calibri"/>
            </a:endParaRPr>
          </a:p>
        </p:txBody>
      </p:sp>
      <p:sp>
        <p:nvSpPr>
          <p:cNvPr id="181"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Data Collection</a:t>
            </a:r>
            <a:endParaRPr b="0" lang="pt-BR" sz="40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2"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FB19F995-B19F-40E4-8DC6-0A17D6DCED24}" type="slidenum">
              <a:rPr b="0" lang="pt-BR" sz="1600" spc="-1" strike="noStrike">
                <a:solidFill>
                  <a:srgbClr val="1c7ddb"/>
                </a:solidFill>
                <a:latin typeface="Abadi"/>
              </a:rPr>
              <a:t>7</a:t>
            </a:fld>
            <a:endParaRPr b="0" lang="pt-BR" sz="1600" spc="-1" strike="noStrike">
              <a:latin typeface="Times New Roman"/>
            </a:endParaRPr>
          </a:p>
        </p:txBody>
      </p:sp>
      <p:sp>
        <p:nvSpPr>
          <p:cNvPr id="183" name="TextShape 2"/>
          <p:cNvSpPr txBox="1"/>
          <p:nvPr/>
        </p:nvSpPr>
        <p:spPr>
          <a:xfrm>
            <a:off x="820800" y="1783080"/>
            <a:ext cx="5085720" cy="4211280"/>
          </a:xfrm>
          <a:prstGeom prst="rect">
            <a:avLst/>
          </a:prstGeom>
          <a:noFill/>
          <a:ln>
            <a:noFill/>
          </a:ln>
        </p:spPr>
        <p:txBody>
          <a:bodyPr>
            <a:normAutofit/>
          </a:bodyPr>
          <a:p>
            <a:pPr marL="228600" indent="-228240" algn="just">
              <a:lnSpc>
                <a:spcPct val="100000"/>
              </a:lnSpc>
              <a:spcBef>
                <a:spcPts val="1400"/>
              </a:spcBef>
              <a:buClr>
                <a:srgbClr val="292929"/>
              </a:buClr>
              <a:buFont typeface="Arial"/>
              <a:buChar char="•"/>
            </a:pPr>
            <a:r>
              <a:rPr b="0" lang="en-US" sz="2200" spc="-1" strike="noStrike">
                <a:solidFill>
                  <a:srgbClr val="292929"/>
                </a:solidFill>
                <a:latin typeface="Abadi"/>
              </a:rPr>
              <a:t>A request object was created using the space x api's </a:t>
            </a:r>
            <a:r>
              <a:rPr b="0" lang="en-US" sz="2200" spc="-1" strike="noStrike" u="sng">
                <a:solidFill>
                  <a:srgbClr val="0563c1"/>
                </a:solidFill>
                <a:uFillTx/>
                <a:latin typeface="Abadi"/>
                <a:hlinkClick r:id="rId2"/>
              </a:rPr>
              <a:t>end point </a:t>
            </a:r>
            <a:r>
              <a:rPr b="0" lang="en-US" sz="2200" spc="-1" strike="noStrike">
                <a:solidFill>
                  <a:srgbClr val="000000"/>
                </a:solidFill>
                <a:latin typeface="Abadi"/>
              </a:rPr>
              <a:t>The response object was converted to a dataframe using pandas.json_normalize(response.json())</a:t>
            </a:r>
            <a:endParaRPr b="0" lang="en-US" sz="2200" spc="-1" strike="noStrike">
              <a:solidFill>
                <a:srgbClr val="000000"/>
              </a:solidFill>
              <a:latin typeface="Calibri"/>
            </a:endParaRPr>
          </a:p>
          <a:p>
            <a:pPr algn="just">
              <a:lnSpc>
                <a:spcPct val="100000"/>
              </a:lnSpc>
              <a:spcBef>
                <a:spcPts val="1400"/>
              </a:spcBef>
            </a:pPr>
            <a:endParaRPr b="0" lang="en-US" sz="2200" spc="-1" strike="noStrike">
              <a:solidFill>
                <a:srgbClr val="000000"/>
              </a:solidFill>
              <a:latin typeface="Calibri"/>
            </a:endParaRPr>
          </a:p>
          <a:p>
            <a:pPr marL="228600" indent="-228240" algn="just">
              <a:lnSpc>
                <a:spcPct val="100000"/>
              </a:lnSpc>
              <a:spcBef>
                <a:spcPts val="1400"/>
              </a:spcBef>
              <a:buClr>
                <a:srgbClr val="292929"/>
              </a:buClr>
              <a:buFont typeface="Arial"/>
              <a:buChar char="•"/>
            </a:pPr>
            <a:r>
              <a:rPr b="0" lang="en-US" sz="2200" spc="-1" strike="noStrike">
                <a:solidFill>
                  <a:srgbClr val="292929"/>
                </a:solidFill>
                <a:latin typeface="Abadi"/>
              </a:rPr>
              <a:t>Github url: </a:t>
            </a:r>
            <a:r>
              <a:rPr b="0" lang="en-US" sz="2200" spc="-1" strike="noStrike" u="sng">
                <a:solidFill>
                  <a:srgbClr val="0563c1"/>
                </a:solidFill>
                <a:uFillTx/>
                <a:latin typeface="Calibri"/>
                <a:ea typeface="Calibri"/>
                <a:hlinkClick r:id="rId3"/>
              </a:rPr>
              <a:t>Click me</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a:lnSpc>
                <a:spcPct val="90000"/>
              </a:lnSpc>
              <a:spcBef>
                <a:spcPts val="1001"/>
              </a:spcBef>
            </a:pPr>
            <a:endParaRPr b="0" lang="en-US" sz="2200" spc="-1" strike="noStrike">
              <a:solidFill>
                <a:srgbClr val="000000"/>
              </a:solidFill>
              <a:latin typeface="Calibri"/>
            </a:endParaRPr>
          </a:p>
          <a:p>
            <a:pPr>
              <a:lnSpc>
                <a:spcPct val="90000"/>
              </a:lnSpc>
              <a:spcBef>
                <a:spcPts val="1001"/>
              </a:spcBef>
            </a:pPr>
            <a:endParaRPr b="0" lang="en-US" sz="2200" spc="-1" strike="noStrike">
              <a:solidFill>
                <a:srgbClr val="000000"/>
              </a:solidFill>
              <a:latin typeface="Calibri"/>
            </a:endParaRPr>
          </a:p>
        </p:txBody>
      </p:sp>
      <p:sp>
        <p:nvSpPr>
          <p:cNvPr id="184" name="CustomShape 3"/>
          <p:cNvSpPr/>
          <p:nvPr/>
        </p:nvSpPr>
        <p:spPr>
          <a:xfrm>
            <a:off x="770040" y="53856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Data Collection – SpaceX API</a:t>
            </a:r>
            <a:endParaRPr b="0" lang="pt-BR" sz="4000" spc="-1" strike="noStrike">
              <a:latin typeface="Arial"/>
            </a:endParaRPr>
          </a:p>
        </p:txBody>
      </p:sp>
      <p:sp>
        <p:nvSpPr>
          <p:cNvPr id="185" name="CustomShape 4"/>
          <p:cNvSpPr/>
          <p:nvPr/>
        </p:nvSpPr>
        <p:spPr>
          <a:xfrm>
            <a:off x="9448920" y="5939640"/>
            <a:ext cx="2742840" cy="366120"/>
          </a:xfrm>
          <a:prstGeom prst="rect">
            <a:avLst/>
          </a:prstGeom>
          <a:noFill/>
          <a:ln>
            <a:noFill/>
          </a:ln>
        </p:spPr>
        <p:style>
          <a:lnRef idx="0"/>
          <a:fillRef idx="0"/>
          <a:effectRef idx="0"/>
          <a:fontRef idx="minor"/>
        </p:style>
        <p:txBody>
          <a:bodyPr>
            <a:spAutoFit/>
          </a:bodyPr>
          <a:p>
            <a:pPr>
              <a:lnSpc>
                <a:spcPct val="100000"/>
              </a:lnSpc>
            </a:pPr>
            <a:r>
              <a:rPr b="0" lang="pt-BR" sz="1800" spc="-1" strike="noStrike">
                <a:solidFill>
                  <a:srgbClr val="000000"/>
                </a:solidFill>
                <a:latin typeface="Calibri"/>
              </a:rPr>
              <a:t>Click to add text</a:t>
            </a:r>
            <a:endParaRPr b="0" lang="pt-BR" sz="1800" spc="-1" strike="noStrike">
              <a:latin typeface="Arial"/>
            </a:endParaRPr>
          </a:p>
        </p:txBody>
      </p:sp>
      <p:pic>
        <p:nvPicPr>
          <p:cNvPr id="186" name="Picture 11" descr=""/>
          <p:cNvPicPr/>
          <p:nvPr/>
        </p:nvPicPr>
        <p:blipFill>
          <a:blip r:embed="rId4"/>
          <a:stretch/>
        </p:blipFill>
        <p:spPr>
          <a:xfrm>
            <a:off x="5802840" y="1783080"/>
            <a:ext cx="6164640" cy="363672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87" name="TextShape 1"/>
          <p:cNvSpPr txBox="1"/>
          <p:nvPr/>
        </p:nvSpPr>
        <p:spPr>
          <a:xfrm>
            <a:off x="8714880" y="6025680"/>
            <a:ext cx="2742840" cy="401400"/>
          </a:xfrm>
          <a:prstGeom prst="rect">
            <a:avLst/>
          </a:prstGeom>
          <a:noFill/>
          <a:ln>
            <a:noFill/>
          </a:ln>
        </p:spPr>
        <p:txBody>
          <a:bodyPr anchor="ctr">
            <a:noAutofit/>
          </a:bodyPr>
          <a:p>
            <a:pPr algn="r">
              <a:lnSpc>
                <a:spcPct val="100000"/>
              </a:lnSpc>
            </a:pPr>
            <a:fld id="{63203F41-947E-4B07-A5BC-B0B580D02E58}" type="slidenum">
              <a:rPr b="0" lang="pt-BR" sz="1600" spc="-1" strike="noStrike">
                <a:solidFill>
                  <a:srgbClr val="1c7ddb"/>
                </a:solidFill>
                <a:latin typeface="Abadi"/>
              </a:rPr>
              <a:t>8</a:t>
            </a:fld>
            <a:endParaRPr b="0" lang="pt-BR" sz="1600" spc="-1" strike="noStrike">
              <a:latin typeface="Times New Roman"/>
            </a:endParaRPr>
          </a:p>
        </p:txBody>
      </p:sp>
      <p:sp>
        <p:nvSpPr>
          <p:cNvPr id="188" name="TextShape 2"/>
          <p:cNvSpPr txBox="1"/>
          <p:nvPr/>
        </p:nvSpPr>
        <p:spPr>
          <a:xfrm>
            <a:off x="388080" y="1660680"/>
            <a:ext cx="3931920" cy="3811320"/>
          </a:xfrm>
          <a:prstGeom prst="rect">
            <a:avLst/>
          </a:prstGeom>
          <a:noFill/>
          <a:ln>
            <a:noFill/>
          </a:ln>
        </p:spPr>
        <p:txBody>
          <a:bodyPr>
            <a:noAutofit/>
          </a:bodyPr>
          <a:p>
            <a:pPr marL="228600" indent="-228240" algn="just">
              <a:lnSpc>
                <a:spcPct val="100000"/>
              </a:lnSpc>
              <a:spcBef>
                <a:spcPts val="1400"/>
              </a:spcBef>
              <a:buClr>
                <a:srgbClr val="292929"/>
              </a:buClr>
              <a:buFont typeface="Arial"/>
              <a:buChar char="•"/>
            </a:pPr>
            <a:r>
              <a:rPr b="0" lang="en-US" sz="2200" spc="-1" strike="noStrike">
                <a:solidFill>
                  <a:srgbClr val="292929"/>
                </a:solidFill>
                <a:latin typeface="Abadi"/>
              </a:rPr>
              <a:t>Some of the essential data was collected from Wikipedia using web scrapping with the help of beautiful soup framework.</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a:p>
            <a:pPr marL="228600" indent="-228240">
              <a:lnSpc>
                <a:spcPct val="100000"/>
              </a:lnSpc>
              <a:spcBef>
                <a:spcPts val="1400"/>
              </a:spcBef>
              <a:buClr>
                <a:srgbClr val="292929"/>
              </a:buClr>
              <a:buFont typeface="Arial"/>
              <a:buChar char="•"/>
            </a:pPr>
            <a:r>
              <a:rPr b="0" lang="en-US" sz="2200" spc="-1" strike="noStrike">
                <a:solidFill>
                  <a:srgbClr val="292929"/>
                </a:solidFill>
                <a:latin typeface="Abadi"/>
              </a:rPr>
              <a:t>Github link: </a:t>
            </a:r>
            <a:r>
              <a:rPr b="0" lang="en-US" sz="2200" spc="-1" strike="noStrike" u="sng">
                <a:solidFill>
                  <a:srgbClr val="0563c1"/>
                </a:solidFill>
                <a:uFillTx/>
                <a:latin typeface="Calibri"/>
                <a:ea typeface="Calibri"/>
                <a:hlinkClick r:id="rId2"/>
              </a:rPr>
              <a:t>Click me</a:t>
            </a:r>
            <a:endParaRPr b="0" lang="en-US" sz="2200" spc="-1" strike="noStrike">
              <a:solidFill>
                <a:srgbClr val="000000"/>
              </a:solidFill>
              <a:latin typeface="Calibri"/>
            </a:endParaRPr>
          </a:p>
          <a:p>
            <a:pPr>
              <a:lnSpc>
                <a:spcPct val="100000"/>
              </a:lnSpc>
              <a:spcBef>
                <a:spcPts val="1400"/>
              </a:spcBef>
            </a:pPr>
            <a:endParaRPr b="0" lang="en-US" sz="2200" spc="-1" strike="noStrike">
              <a:solidFill>
                <a:srgbClr val="000000"/>
              </a:solidFill>
              <a:latin typeface="Calibri"/>
            </a:endParaRPr>
          </a:p>
        </p:txBody>
      </p:sp>
      <p:sp>
        <p:nvSpPr>
          <p:cNvPr id="189" name="CustomShape 3"/>
          <p:cNvSpPr/>
          <p:nvPr/>
        </p:nvSpPr>
        <p:spPr>
          <a:xfrm>
            <a:off x="770040" y="538560"/>
            <a:ext cx="10515240" cy="548640"/>
          </a:xfrm>
          <a:prstGeom prst="rect">
            <a:avLst/>
          </a:prstGeom>
          <a:noFill/>
          <a:ln>
            <a:noFill/>
          </a:ln>
        </p:spPr>
        <p:style>
          <a:lnRef idx="0"/>
          <a:fillRef idx="0"/>
          <a:effectRef idx="0"/>
          <a:fontRef idx="minor"/>
        </p:style>
      </p:sp>
      <p:sp>
        <p:nvSpPr>
          <p:cNvPr id="190" name="CustomShape 4"/>
          <p:cNvSpPr/>
          <p:nvPr/>
        </p:nvSpPr>
        <p:spPr>
          <a:xfrm>
            <a:off x="922320" y="691200"/>
            <a:ext cx="10515240" cy="548640"/>
          </a:xfrm>
          <a:prstGeom prst="rect">
            <a:avLst/>
          </a:prstGeom>
          <a:noFill/>
          <a:ln>
            <a:noFill/>
          </a:ln>
        </p:spPr>
        <p:style>
          <a:lnRef idx="0"/>
          <a:fillRef idx="0"/>
          <a:effectRef idx="0"/>
          <a:fontRef idx="minor"/>
        </p:style>
        <p:txBody>
          <a:bodyPr anchor="ctr">
            <a:normAutofit fontScale="78000"/>
          </a:bodyPr>
          <a:p>
            <a:pPr>
              <a:lnSpc>
                <a:spcPct val="90000"/>
              </a:lnSpc>
            </a:pPr>
            <a:r>
              <a:rPr b="0" lang="pt-BR" sz="4000" spc="-1" strike="noStrike">
                <a:solidFill>
                  <a:srgbClr val="0b49cb"/>
                </a:solidFill>
                <a:latin typeface="Abadi"/>
                <a:ea typeface="IBM Plex Mono SemiBold"/>
              </a:rPr>
              <a:t>Data Collection - Scraping</a:t>
            </a:r>
            <a:endParaRPr b="0" lang="pt-BR" sz="4000" spc="-1" strike="noStrike">
              <a:latin typeface="Arial"/>
            </a:endParaRPr>
          </a:p>
        </p:txBody>
      </p:sp>
      <p:pic>
        <p:nvPicPr>
          <p:cNvPr id="191" name="Picture 6" descr=""/>
          <p:cNvPicPr/>
          <p:nvPr/>
        </p:nvPicPr>
        <p:blipFill>
          <a:blip r:embed="rId3"/>
          <a:stretch/>
        </p:blipFill>
        <p:spPr>
          <a:xfrm>
            <a:off x="4192560" y="1709280"/>
            <a:ext cx="7961760" cy="451728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76</TotalTime>
  <Application>Neat_Office/6.2.8.2$Windows_x86 LibreOffice_project/</Application>
  <Words>1336</Words>
  <Paragraphs>229</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pt-BR</dc:language>
  <cp:lastModifiedBy/>
  <dcterms:modified xsi:type="dcterms:W3CDTF">2022-01-16T19:29:10Z</dcterms:modified>
  <cp:revision>1333</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0x010100EECD86F56755A646AC8AFCBCBD967F21</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3</vt:i4>
  </property>
  <property fmtid="{D5CDD505-2E9C-101B-9397-08002B2CF9AE}" pid="9" name="PresentationFormat">
    <vt:lpwstr>Widescreen</vt:lpwstr>
  </property>
  <property fmtid="{D5CDD505-2E9C-101B-9397-08002B2CF9AE}" pid="10" name="ScaleCrop">
    <vt:bool>0</vt:bool>
  </property>
  <property fmtid="{D5CDD505-2E9C-101B-9397-08002B2CF9AE}" pid="11" name="ShareDoc">
    <vt:bool>0</vt:bool>
  </property>
  <property fmtid="{D5CDD505-2E9C-101B-9397-08002B2CF9AE}" pid="12" name="Slides">
    <vt:i4>40</vt:i4>
  </property>
</Properties>
</file>